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71" r:id="rId15"/>
    <p:sldId id="269" r:id="rId16"/>
    <p:sldId id="270" r:id="rId17"/>
    <p:sldId id="279"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1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06.04.2026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dirty="0">
                <a:solidFill>
                  <a:srgbClr val="FF0000"/>
                </a:solidFill>
                <a:latin typeface="Times New Roman" pitchFamily="18" charset="0"/>
                <a:cs typeface="Times New Roman" pitchFamily="18" charset="0"/>
              </a:rPr>
              <a:t>Кәсіпкерлік қызметті мемлекеттік бақылау және қадағалау</a:t>
            </a:r>
            <a:endParaRPr lang="ru-RU" dirty="0">
              <a:solidFill>
                <a:srgbClr val="FF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fontScale="70000" lnSpcReduction="20000"/>
          </a:bodyPr>
          <a:lstStyle/>
          <a:p>
            <a:r>
              <a:rPr lang="en-US" b="1" dirty="0">
                <a:solidFill>
                  <a:srgbClr val="0070C0"/>
                </a:solidFill>
                <a:latin typeface="Times New Roman" pitchFamily="18" charset="0"/>
                <a:cs typeface="Times New Roman" pitchFamily="18" charset="0"/>
              </a:rPr>
              <a:t>201</a:t>
            </a:r>
            <a:r>
              <a:rPr lang="ru-RU" b="1" dirty="0">
                <a:solidFill>
                  <a:srgbClr val="0070C0"/>
                </a:solidFill>
                <a:latin typeface="Times New Roman" pitchFamily="18" charset="0"/>
                <a:cs typeface="Times New Roman" pitchFamily="18" charset="0"/>
              </a:rPr>
              <a:t>5</a:t>
            </a:r>
            <a:r>
              <a:rPr lang="en-US" b="1" dirty="0">
                <a:solidFill>
                  <a:srgbClr val="0070C0"/>
                </a:solidFill>
                <a:latin typeface="Times New Roman" pitchFamily="18" charset="0"/>
                <a:cs typeface="Times New Roman" pitchFamily="18" charset="0"/>
              </a:rPr>
              <a:t> </a:t>
            </a:r>
            <a:r>
              <a:rPr lang="ru-RU" b="1" dirty="0" err="1">
                <a:solidFill>
                  <a:srgbClr val="0070C0"/>
                </a:solidFill>
                <a:latin typeface="Times New Roman" pitchFamily="18" charset="0"/>
                <a:cs typeface="Times New Roman" pitchFamily="18" charset="0"/>
              </a:rPr>
              <a:t>жылғы</a:t>
            </a:r>
            <a:r>
              <a:rPr lang="ru-RU" b="1" dirty="0">
                <a:solidFill>
                  <a:srgbClr val="0070C0"/>
                </a:solidFill>
                <a:latin typeface="Times New Roman" pitchFamily="18" charset="0"/>
                <a:cs typeface="Times New Roman" pitchFamily="18" charset="0"/>
              </a:rPr>
              <a:t> 03 </a:t>
            </a:r>
            <a:r>
              <a:rPr lang="kk-KZ" b="1" dirty="0">
                <a:solidFill>
                  <a:srgbClr val="0070C0"/>
                </a:solidFill>
                <a:latin typeface="Times New Roman" pitchFamily="18" charset="0"/>
                <a:cs typeface="Times New Roman" pitchFamily="18" charset="0"/>
              </a:rPr>
              <a:t>қараша </a:t>
            </a:r>
            <a:r>
              <a:rPr lang="ru-RU" b="1" dirty="0">
                <a:solidFill>
                  <a:srgbClr val="0070C0"/>
                </a:solidFill>
                <a:latin typeface="Times New Roman" pitchFamily="18" charset="0"/>
                <a:cs typeface="Times New Roman" pitchFamily="18" charset="0"/>
              </a:rPr>
              <a:t>№210</a:t>
            </a:r>
            <a:endParaRPr lang="ru-RU" dirty="0">
              <a:solidFill>
                <a:srgbClr val="0070C0"/>
              </a:solidFill>
              <a:latin typeface="Times New Roman" pitchFamily="18" charset="0"/>
              <a:cs typeface="Times New Roman" pitchFamily="18" charset="0"/>
            </a:endParaRPr>
          </a:p>
          <a:p>
            <a:r>
              <a:rPr lang="en-US" dirty="0">
                <a:solidFill>
                  <a:srgbClr val="0070C0"/>
                </a:solidFill>
                <a:latin typeface="Times New Roman" pitchFamily="18" charset="0"/>
                <a:cs typeface="Times New Roman" pitchFamily="18" charset="0"/>
              </a:rPr>
              <a:t> </a:t>
            </a:r>
            <a:endParaRPr lang="ru-RU" dirty="0">
              <a:solidFill>
                <a:srgbClr val="0070C0"/>
              </a:solidFill>
              <a:latin typeface="Times New Roman" pitchFamily="18" charset="0"/>
              <a:cs typeface="Times New Roman" pitchFamily="18" charset="0"/>
            </a:endParaRPr>
          </a:p>
          <a:p>
            <a:r>
              <a:rPr lang="en-US" b="1" dirty="0">
                <a:solidFill>
                  <a:srgbClr val="0070C0"/>
                </a:solidFill>
                <a:latin typeface="Times New Roman" pitchFamily="18" charset="0"/>
                <a:cs typeface="Times New Roman" pitchFamily="18" charset="0"/>
              </a:rPr>
              <a:t>«</a:t>
            </a:r>
            <a:r>
              <a:rPr lang="ru-RU" b="1" dirty="0" err="1">
                <a:solidFill>
                  <a:srgbClr val="0070C0"/>
                </a:solidFill>
                <a:latin typeface="Times New Roman" pitchFamily="18" charset="0"/>
                <a:cs typeface="Times New Roman" pitchFamily="18" charset="0"/>
              </a:rPr>
              <a:t>Қазақстан</a:t>
            </a:r>
            <a:r>
              <a:rPr lang="ru-RU" b="1" dirty="0">
                <a:solidFill>
                  <a:srgbClr val="0070C0"/>
                </a:solidFill>
                <a:latin typeface="Times New Roman" pitchFamily="18" charset="0"/>
                <a:cs typeface="Times New Roman" pitchFamily="18" charset="0"/>
              </a:rPr>
              <a:t> </a:t>
            </a:r>
            <a:r>
              <a:rPr lang="ru-RU" b="1" dirty="0" err="1">
                <a:solidFill>
                  <a:srgbClr val="0070C0"/>
                </a:solidFill>
                <a:latin typeface="Times New Roman" pitchFamily="18" charset="0"/>
                <a:cs typeface="Times New Roman" pitchFamily="18" charset="0"/>
              </a:rPr>
              <a:t>Республикасының</a:t>
            </a:r>
            <a:r>
              <a:rPr lang="ru-RU" b="1" dirty="0">
                <a:solidFill>
                  <a:srgbClr val="0070C0"/>
                </a:solidFill>
                <a:latin typeface="Times New Roman" pitchFamily="18" charset="0"/>
                <a:cs typeface="Times New Roman" pitchFamily="18" charset="0"/>
              </a:rPr>
              <a:t> К</a:t>
            </a:r>
            <a:r>
              <a:rPr lang="kk-KZ" b="1" dirty="0">
                <a:solidFill>
                  <a:srgbClr val="0070C0"/>
                </a:solidFill>
                <a:latin typeface="Times New Roman" pitchFamily="18" charset="0"/>
                <a:cs typeface="Times New Roman" pitchFamily="18" charset="0"/>
              </a:rPr>
              <a:t>әсіпкерлік кодексі</a:t>
            </a:r>
            <a:r>
              <a:rPr lang="ru-RU" b="1" dirty="0">
                <a:solidFill>
                  <a:srgbClr val="0070C0"/>
                </a:solidFill>
                <a:latin typeface="Times New Roman" pitchFamily="18" charset="0"/>
                <a:cs typeface="Times New Roman" pitchFamily="18" charset="0"/>
              </a:rPr>
              <a:t>»</a:t>
            </a:r>
            <a:endParaRPr lang="ru-RU" dirty="0">
              <a:solidFill>
                <a:srgbClr val="0070C0"/>
              </a:solidFill>
              <a:latin typeface="Times New Roman" pitchFamily="18" charset="0"/>
              <a:cs typeface="Times New Roman" pitchFamily="18" charset="0"/>
            </a:endParaRPr>
          </a:p>
          <a:p>
            <a:r>
              <a:rPr lang="en-US" b="1" dirty="0"/>
              <a:t> </a:t>
            </a:r>
            <a:endParaRPr lang="ru-R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sz="3100" dirty="0" err="1">
                <a:latin typeface="Times New Roman" pitchFamily="18" charset="0"/>
                <a:cs typeface="Times New Roman" pitchFamily="18" charset="0"/>
              </a:rPr>
              <a:t>Тексерілетін</a:t>
            </a:r>
            <a:r>
              <a:rPr lang="ru-RU" sz="3100" dirty="0">
                <a:latin typeface="Times New Roman" pitchFamily="18" charset="0"/>
                <a:cs typeface="Times New Roman" pitchFamily="18" charset="0"/>
              </a:rPr>
              <a:t> </a:t>
            </a:r>
            <a:r>
              <a:rPr lang="ru-RU" sz="3100" dirty="0" err="1">
                <a:latin typeface="Times New Roman" pitchFamily="18" charset="0"/>
                <a:cs typeface="Times New Roman" pitchFamily="18" charset="0"/>
              </a:rPr>
              <a:t>субъектілерді</a:t>
            </a:r>
            <a:r>
              <a:rPr lang="ru-RU" sz="3100" dirty="0">
                <a:latin typeface="Times New Roman" pitchFamily="18" charset="0"/>
                <a:cs typeface="Times New Roman" pitchFamily="18" charset="0"/>
              </a:rPr>
              <a:t> </a:t>
            </a:r>
            <a:r>
              <a:rPr lang="ru-RU" sz="3100" dirty="0" err="1">
                <a:latin typeface="Times New Roman" pitchFamily="18" charset="0"/>
                <a:cs typeface="Times New Roman" pitchFamily="18" charset="0"/>
              </a:rPr>
              <a:t>жоспардан</a:t>
            </a:r>
            <a:r>
              <a:rPr lang="ru-RU" sz="3100" dirty="0">
                <a:latin typeface="Times New Roman" pitchFamily="18" charset="0"/>
                <a:cs typeface="Times New Roman" pitchFamily="18" charset="0"/>
              </a:rPr>
              <a:t> </a:t>
            </a:r>
            <a:r>
              <a:rPr lang="ru-RU" sz="3100" dirty="0" err="1">
                <a:latin typeface="Times New Roman" pitchFamily="18" charset="0"/>
                <a:cs typeface="Times New Roman" pitchFamily="18" charset="0"/>
              </a:rPr>
              <a:t>тыс</a:t>
            </a:r>
            <a:r>
              <a:rPr lang="ru-RU" sz="3100" dirty="0">
                <a:latin typeface="Times New Roman" pitchFamily="18" charset="0"/>
                <a:cs typeface="Times New Roman" pitchFamily="18" charset="0"/>
              </a:rPr>
              <a:t> </a:t>
            </a:r>
            <a:r>
              <a:rPr lang="ru-RU" sz="3100" dirty="0" err="1">
                <a:latin typeface="Times New Roman" pitchFamily="18" charset="0"/>
                <a:cs typeface="Times New Roman" pitchFamily="18" charset="0"/>
              </a:rPr>
              <a:t>тексеруге</a:t>
            </a:r>
            <a:r>
              <a:rPr lang="ru-RU" sz="3100" dirty="0"/>
              <a:t>:</a:t>
            </a:r>
            <a:r>
              <a:rPr lang="ru-RU" dirty="0"/>
              <a:t/>
            </a:r>
            <a:br>
              <a:rPr lang="ru-RU" dirty="0"/>
            </a:br>
            <a:endParaRPr lang="ru-RU" dirty="0"/>
          </a:p>
        </p:txBody>
      </p:sp>
      <p:sp>
        <p:nvSpPr>
          <p:cNvPr id="3" name="Содержимое 2"/>
          <p:cNvSpPr>
            <a:spLocks noGrp="1"/>
          </p:cNvSpPr>
          <p:nvPr>
            <p:ph idx="1"/>
          </p:nvPr>
        </p:nvSpPr>
        <p:spPr>
          <a:xfrm>
            <a:off x="457200" y="714356"/>
            <a:ext cx="8435280" cy="5411807"/>
          </a:xfrm>
        </p:spPr>
        <p:txBody>
          <a:bodyPr>
            <a:normAutofit fontScale="55000" lnSpcReduction="20000"/>
          </a:bodyPr>
          <a:lstStyle/>
          <a:p>
            <a:pPr marL="0" indent="0">
              <a:buNone/>
            </a:pPr>
            <a:r>
              <a:rPr lang="ru-RU" dirty="0">
                <a:solidFill>
                  <a:srgbClr val="002060"/>
                </a:solidFill>
                <a:latin typeface="Times New Roman" pitchFamily="18" charset="0"/>
                <a:cs typeface="Times New Roman" pitchFamily="18" charset="0"/>
              </a:rPr>
              <a:t>1) </a:t>
            </a:r>
            <a:r>
              <a:rPr lang="ru-RU" dirty="0" err="1">
                <a:solidFill>
                  <a:srgbClr val="002060"/>
                </a:solidFill>
                <a:latin typeface="Times New Roman" pitchFamily="18" charset="0"/>
                <a:cs typeface="Times New Roman" pitchFamily="18" charset="0"/>
              </a:rPr>
              <a:t>тексерудің нәтижесінде және бақылау </a:t>
            </a:r>
            <a:r>
              <a:rPr lang="ru-RU" dirty="0">
                <a:solidFill>
                  <a:srgbClr val="002060"/>
                </a:solidFill>
                <a:latin typeface="Times New Roman" pitchFamily="18" charset="0"/>
                <a:cs typeface="Times New Roman" pitchFamily="18" charset="0"/>
              </a:rPr>
              <a:t>мен </a:t>
            </a:r>
            <a:r>
              <a:rPr lang="ru-RU" dirty="0" err="1">
                <a:solidFill>
                  <a:srgbClr val="002060"/>
                </a:solidFill>
                <a:latin typeface="Times New Roman" pitchFamily="18" charset="0"/>
                <a:cs typeface="Times New Roman" pitchFamily="18" charset="0"/>
              </a:rPr>
              <a:t>қадағалаудың өзге </a:t>
            </a:r>
            <a:r>
              <a:rPr lang="ru-RU" dirty="0">
                <a:solidFill>
                  <a:srgbClr val="002060"/>
                </a:solidFill>
                <a:latin typeface="Times New Roman" pitchFamily="18" charset="0"/>
                <a:cs typeface="Times New Roman" pitchFamily="18" charset="0"/>
              </a:rPr>
              <a:t>де </a:t>
            </a:r>
            <a:r>
              <a:rPr lang="ru-RU" dirty="0" err="1">
                <a:solidFill>
                  <a:srgbClr val="002060"/>
                </a:solidFill>
                <a:latin typeface="Times New Roman" pitchFamily="18" charset="0"/>
                <a:cs typeface="Times New Roman" pitchFamily="18" charset="0"/>
              </a:rPr>
              <a:t>нысандарының нәтижелері бойынша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анықталған бұзу­шы­лық­тар­ды жою</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туралы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нұсқамалардың </a:t>
            </a:r>
            <a:r>
              <a:rPr lang="ru-RU" dirty="0">
                <a:solidFill>
                  <a:srgbClr val="002060"/>
                </a:solidFill>
                <a:latin typeface="Times New Roman" pitchFamily="18" charset="0"/>
                <a:cs typeface="Times New Roman" pitchFamily="18" charset="0"/>
              </a:rPr>
              <a:t>(</a:t>
            </a:r>
            <a:r>
              <a:rPr lang="ru-RU" dirty="0" err="1">
                <a:solidFill>
                  <a:srgbClr val="002060"/>
                </a:solidFill>
                <a:latin typeface="Times New Roman" pitchFamily="18" charset="0"/>
                <a:cs typeface="Times New Roman" pitchFamily="18" charset="0"/>
              </a:rPr>
              <a:t>қаулылардың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ұсынулардың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хабарламалардың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орындалуын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бақылау</a:t>
            </a:r>
            <a:r>
              <a:rPr lang="ru-RU" dirty="0">
                <a:solidFill>
                  <a:srgbClr val="002060"/>
                </a:solidFill>
                <a:latin typeface="Times New Roman" pitchFamily="18" charset="0"/>
                <a:cs typeface="Times New Roman" pitchFamily="18" charset="0"/>
              </a:rPr>
              <a:t>;</a:t>
            </a:r>
          </a:p>
          <a:p>
            <a:pPr marL="0" indent="0">
              <a:buNone/>
            </a:pPr>
            <a:r>
              <a:rPr lang="ru-RU" dirty="0">
                <a:solidFill>
                  <a:srgbClr val="FF0000"/>
                </a:solidFill>
                <a:latin typeface="Times New Roman" pitchFamily="18" charset="0"/>
                <a:cs typeface="Times New Roman" pitchFamily="18" charset="0"/>
              </a:rPr>
              <a:t>2) </a:t>
            </a:r>
            <a:r>
              <a:rPr lang="ru-RU" dirty="0" err="1">
                <a:solidFill>
                  <a:srgbClr val="FF0000"/>
                </a:solidFill>
                <a:latin typeface="Times New Roman" pitchFamily="18" charset="0"/>
                <a:cs typeface="Times New Roman" pitchFamily="18" charset="0"/>
              </a:rPr>
              <a:t>жеке</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және заңды тұлғалардан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мемлекеттік</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органдардан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Қазақстан Республикасы</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Парламентінің және жергілікті</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өкілді органдардың депутаттарынан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адамның өміріне</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денсаулығына</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қоршаған ортаға</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жеке</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және заңды тұлғалардың</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мемлекеттің заңды мүдделеріне елеулі</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зиян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келтірілгені</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туралы</a:t>
            </a:r>
            <a:r>
              <a:rPr lang="ru-RU" dirty="0">
                <a:solidFill>
                  <a:srgbClr val="FF0000"/>
                </a:solidFill>
                <a:latin typeface="Times New Roman" pitchFamily="18" charset="0"/>
                <a:cs typeface="Times New Roman" pitchFamily="18" charset="0"/>
              </a:rPr>
              <a:t> не </a:t>
            </a:r>
            <a:r>
              <a:rPr lang="ru-RU" dirty="0" err="1">
                <a:solidFill>
                  <a:srgbClr val="FF0000"/>
                </a:solidFill>
                <a:latin typeface="Times New Roman" pitchFamily="18" charset="0"/>
                <a:cs typeface="Times New Roman" pitchFamily="18" charset="0"/>
              </a:rPr>
              <a:t>зиян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келтіру</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қатері тура­лы</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ақпарат </a:t>
            </a:r>
            <a:r>
              <a:rPr lang="ru-RU" dirty="0">
                <a:solidFill>
                  <a:srgbClr val="FF0000"/>
                </a:solidFill>
                <a:latin typeface="Times New Roman" pitchFamily="18" charset="0"/>
                <a:cs typeface="Times New Roman" pitchFamily="18" charset="0"/>
              </a:rPr>
              <a:t>пен </a:t>
            </a:r>
            <a:r>
              <a:rPr lang="ru-RU" dirty="0" err="1">
                <a:solidFill>
                  <a:srgbClr val="FF0000"/>
                </a:solidFill>
                <a:latin typeface="Times New Roman" pitchFamily="18" charset="0"/>
                <a:cs typeface="Times New Roman" pitchFamily="18" charset="0"/>
              </a:rPr>
              <a:t>өтініштер алу</a:t>
            </a:r>
            <a:r>
              <a:rPr lang="ru-RU" dirty="0">
                <a:solidFill>
                  <a:srgbClr val="FF0000"/>
                </a:solidFill>
                <a:latin typeface="Times New Roman" pitchFamily="18" charset="0"/>
                <a:cs typeface="Times New Roman" pitchFamily="18" charset="0"/>
              </a:rPr>
              <a:t>;</a:t>
            </a:r>
          </a:p>
          <a:p>
            <a:pPr marL="0" indent="0">
              <a:buNone/>
            </a:pPr>
            <a:r>
              <a:rPr lang="ru-RU" dirty="0">
                <a:solidFill>
                  <a:srgbClr val="FF0000"/>
                </a:solidFill>
                <a:latin typeface="Times New Roman" pitchFamily="18" charset="0"/>
                <a:cs typeface="Times New Roman" pitchFamily="18" charset="0"/>
              </a:rPr>
              <a:t>3) </a:t>
            </a:r>
            <a:r>
              <a:rPr lang="ru-RU" dirty="0" err="1">
                <a:solidFill>
                  <a:srgbClr val="FF0000"/>
                </a:solidFill>
                <a:latin typeface="Times New Roman" pitchFamily="18" charset="0"/>
                <a:cs typeface="Times New Roman" pitchFamily="18" charset="0"/>
              </a:rPr>
              <a:t>тексеруді</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жүзеге асыру</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үшін қажетті ақпарат алу</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мақсатын­да</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тексерілетін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субъектінің азаматтық-құқықтық қатынастары бол­ған үшінші тұлғағаларға қатысты жүргізілетін қарсы тексеру</a:t>
            </a:r>
            <a:r>
              <a:rPr lang="ru-RU" dirty="0">
                <a:solidFill>
                  <a:srgbClr val="FF0000"/>
                </a:solidFill>
                <a:latin typeface="Times New Roman" pitchFamily="18" charset="0"/>
                <a:cs typeface="Times New Roman" pitchFamily="18" charset="0"/>
              </a:rPr>
              <a:t>;</a:t>
            </a:r>
          </a:p>
          <a:p>
            <a:pPr marL="0" indent="0">
              <a:buNone/>
            </a:pPr>
            <a:r>
              <a:rPr lang="ru-RU" dirty="0">
                <a:solidFill>
                  <a:srgbClr val="FF0000"/>
                </a:solidFill>
                <a:latin typeface="Times New Roman" pitchFamily="18" charset="0"/>
                <a:cs typeface="Times New Roman" pitchFamily="18" charset="0"/>
              </a:rPr>
              <a:t>4) </a:t>
            </a:r>
            <a:r>
              <a:rPr lang="ru-RU" dirty="0" err="1">
                <a:solidFill>
                  <a:srgbClr val="FF0000"/>
                </a:solidFill>
                <a:latin typeface="Times New Roman" pitchFamily="18" charset="0"/>
                <a:cs typeface="Times New Roman" pitchFamily="18" charset="0"/>
              </a:rPr>
              <a:t>тексерілетін</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субъектінің өз қызметіне тексеру</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жүргізу туралы</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бастамашылық өтініші</a:t>
            </a:r>
            <a:r>
              <a:rPr lang="ru-RU" dirty="0">
                <a:solidFill>
                  <a:srgbClr val="FF0000"/>
                </a:solidFill>
                <a:latin typeface="Times New Roman" pitchFamily="18" charset="0"/>
                <a:cs typeface="Times New Roman" pitchFamily="18" charset="0"/>
              </a:rPr>
              <a:t>;</a:t>
            </a:r>
          </a:p>
          <a:p>
            <a:pPr marL="0" indent="0">
              <a:buNone/>
            </a:pPr>
            <a:r>
              <a:rPr lang="ru-RU" dirty="0">
                <a:solidFill>
                  <a:srgbClr val="002060"/>
                </a:solidFill>
                <a:latin typeface="Times New Roman" pitchFamily="18" charset="0"/>
                <a:cs typeface="Times New Roman" pitchFamily="18" charset="0"/>
              </a:rPr>
              <a:t>5) </a:t>
            </a:r>
            <a:r>
              <a:rPr lang="ru-RU" dirty="0" err="1">
                <a:solidFill>
                  <a:srgbClr val="002060"/>
                </a:solidFill>
                <a:latin typeface="Times New Roman" pitchFamily="18" charset="0"/>
                <a:cs typeface="Times New Roman" pitchFamily="18" charset="0"/>
              </a:rPr>
              <a:t>егер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тексерілетін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субъектіге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қатысты жоспарлы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тексеру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жүргізу белгіленбеген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болса</a:t>
            </a:r>
            <a:r>
              <a:rPr lang="ru-RU" dirty="0">
                <a:solidFill>
                  <a:srgbClr val="002060"/>
                </a:solidFill>
                <a:latin typeface="Times New Roman" pitchFamily="18" charset="0"/>
                <a:cs typeface="Times New Roman" pitchFamily="18" charset="0"/>
              </a:rPr>
              <a:t>, оны </a:t>
            </a:r>
            <a:r>
              <a:rPr lang="ru-RU" dirty="0" err="1">
                <a:solidFill>
                  <a:srgbClr val="002060"/>
                </a:solidFill>
                <a:latin typeface="Times New Roman" pitchFamily="18" charset="0"/>
                <a:cs typeface="Times New Roman" pitchFamily="18" charset="0"/>
              </a:rPr>
              <a:t>қайта ұйымдастыру және атауын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өзгерту</a:t>
            </a:r>
            <a:r>
              <a:rPr lang="ru-RU" dirty="0">
                <a:solidFill>
                  <a:srgbClr val="002060"/>
                </a:solidFill>
                <a:latin typeface="Times New Roman" pitchFamily="18" charset="0"/>
                <a:cs typeface="Times New Roman" pitchFamily="18" charset="0"/>
              </a:rPr>
              <a:t>;</a:t>
            </a:r>
          </a:p>
          <a:p>
            <a:pPr marL="0" indent="0">
              <a:buNone/>
            </a:pPr>
            <a:r>
              <a:rPr lang="ru-RU" dirty="0">
                <a:solidFill>
                  <a:srgbClr val="002060"/>
                </a:solidFill>
                <a:latin typeface="Times New Roman" pitchFamily="18" charset="0"/>
                <a:cs typeface="Times New Roman" pitchFamily="18" charset="0"/>
              </a:rPr>
              <a:t>6) </a:t>
            </a:r>
            <a:r>
              <a:rPr lang="ru-RU" dirty="0" err="1">
                <a:solidFill>
                  <a:srgbClr val="002060"/>
                </a:solidFill>
                <a:latin typeface="Times New Roman" pitchFamily="18" charset="0"/>
                <a:cs typeface="Times New Roman" pitchFamily="18" charset="0"/>
              </a:rPr>
              <a:t>тексерілетін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субъектінің бастапқы тексеруге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келіспейтіні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туралы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өтінішіне байланысты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қайталама тексеру</a:t>
            </a:r>
            <a:r>
              <a:rPr lang="ru-RU" dirty="0">
                <a:solidFill>
                  <a:srgbClr val="002060"/>
                </a:solidFill>
                <a:latin typeface="Times New Roman" pitchFamily="18" charset="0"/>
                <a:cs typeface="Times New Roman" pitchFamily="18" charset="0"/>
              </a:rPr>
              <a:t>;</a:t>
            </a:r>
          </a:p>
          <a:p>
            <a:pPr marL="0" indent="0">
              <a:buNone/>
            </a:pPr>
            <a:r>
              <a:rPr lang="ru-RU" dirty="0">
                <a:solidFill>
                  <a:srgbClr val="FF0000"/>
                </a:solidFill>
                <a:latin typeface="Times New Roman" pitchFamily="18" charset="0"/>
                <a:cs typeface="Times New Roman" pitchFamily="18" charset="0"/>
              </a:rPr>
              <a:t>7) </a:t>
            </a:r>
            <a:r>
              <a:rPr lang="ru-RU" dirty="0" err="1">
                <a:solidFill>
                  <a:srgbClr val="FF0000"/>
                </a:solidFill>
                <a:latin typeface="Times New Roman" pitchFamily="18" charset="0"/>
                <a:cs typeface="Times New Roman" pitchFamily="18" charset="0"/>
              </a:rPr>
              <a:t>Қазақстан Республикасының Қылмыстық іс</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жүргізу кодексінде</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көзделген негіздер</a:t>
            </a:r>
            <a:r>
              <a:rPr lang="ru-RU" dirty="0">
                <a:solidFill>
                  <a:srgbClr val="FF0000"/>
                </a:solidFill>
                <a:latin typeface="Times New Roman" pitchFamily="18" charset="0"/>
                <a:cs typeface="Times New Roman" pitchFamily="18" charset="0"/>
              </a:rPr>
              <a:t>;</a:t>
            </a:r>
          </a:p>
          <a:p>
            <a:pPr marL="0" indent="0">
              <a:buNone/>
            </a:pPr>
            <a:r>
              <a:rPr lang="ru-RU" dirty="0">
                <a:solidFill>
                  <a:srgbClr val="FF0000"/>
                </a:solidFill>
                <a:latin typeface="Times New Roman" pitchFamily="18" charset="0"/>
                <a:cs typeface="Times New Roman" pitchFamily="18" charset="0"/>
              </a:rPr>
              <a:t>8) </a:t>
            </a:r>
            <a:r>
              <a:rPr lang="ru-RU" dirty="0" err="1">
                <a:solidFill>
                  <a:srgbClr val="FF0000"/>
                </a:solidFill>
                <a:latin typeface="Times New Roman" pitchFamily="18" charset="0"/>
                <a:cs typeface="Times New Roman" pitchFamily="18" charset="0"/>
              </a:rPr>
              <a:t>салық төлеушілердің өтініштері</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Қазақстан Республикасы</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Салық кодексінің </a:t>
            </a:r>
            <a:r>
              <a:rPr lang="ru-RU" dirty="0">
                <a:solidFill>
                  <a:srgbClr val="FF0000"/>
                </a:solidFill>
                <a:latin typeface="Times New Roman" pitchFamily="18" charset="0"/>
                <a:cs typeface="Times New Roman" pitchFamily="18" charset="0"/>
              </a:rPr>
              <a:t>627-бабында </a:t>
            </a:r>
            <a:r>
              <a:rPr lang="ru-RU" dirty="0" err="1">
                <a:solidFill>
                  <a:srgbClr val="FF0000"/>
                </a:solidFill>
                <a:latin typeface="Times New Roman" pitchFamily="18" charset="0"/>
                <a:cs typeface="Times New Roman" pitchFamily="18" charset="0"/>
              </a:rPr>
              <a:t>айқындалған мәліметтер </a:t>
            </a:r>
            <a:r>
              <a:rPr lang="ru-RU" dirty="0">
                <a:solidFill>
                  <a:srgbClr val="FF0000"/>
                </a:solidFill>
                <a:latin typeface="Times New Roman" pitchFamily="18" charset="0"/>
                <a:cs typeface="Times New Roman" pitchFamily="18" charset="0"/>
              </a:rPr>
              <a:t>мен </a:t>
            </a:r>
            <a:r>
              <a:rPr lang="ru-RU" dirty="0" err="1">
                <a:solidFill>
                  <a:srgbClr val="FF0000"/>
                </a:solidFill>
                <a:latin typeface="Times New Roman" pitchFamily="18" charset="0"/>
                <a:cs typeface="Times New Roman" pitchFamily="18" charset="0"/>
              </a:rPr>
              <a:t>мәселелер негіз</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болып</a:t>
            </a:r>
            <a:r>
              <a:rPr lang="ru-RU" dirty="0">
                <a:solidFill>
                  <a:srgbClr val="FF0000"/>
                </a:solidFill>
                <a:latin typeface="Times New Roman" pitchFamily="18" charset="0"/>
                <a:cs typeface="Times New Roman" pitchFamily="18" charset="0"/>
              </a:rPr>
              <a:t> </a:t>
            </a:r>
            <a:r>
              <a:rPr lang="ru-RU" dirty="0" err="1">
                <a:solidFill>
                  <a:srgbClr val="FF0000"/>
                </a:solidFill>
                <a:latin typeface="Times New Roman" pitchFamily="18" charset="0"/>
                <a:cs typeface="Times New Roman" pitchFamily="18" charset="0"/>
              </a:rPr>
              <a:t>табылады</a:t>
            </a:r>
            <a:r>
              <a:rPr lang="ru-RU" dirty="0">
                <a:solidFill>
                  <a:srgbClr val="FF0000"/>
                </a:solidFill>
                <a:latin typeface="Times New Roman" pitchFamily="18" charset="0"/>
                <a:cs typeface="Times New Roman" pitchFamily="18"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96944" cy="5411807"/>
          </a:xfrm>
        </p:spPr>
        <p:txBody>
          <a:bodyPr>
            <a:normAutofit fontScale="32500" lnSpcReduction="20000"/>
          </a:bodyPr>
          <a:lstStyle/>
          <a:p>
            <a:pPr marL="0" indent="0">
              <a:buNone/>
            </a:pPr>
            <a:r>
              <a:rPr lang="ru-RU" sz="5000" dirty="0">
                <a:latin typeface="Times New Roman" pitchFamily="18" charset="0"/>
                <a:cs typeface="Times New Roman" pitchFamily="18" charset="0"/>
              </a:rPr>
              <a:t>8. </a:t>
            </a:r>
            <a:r>
              <a:rPr lang="ru-RU" sz="5000" dirty="0" err="1">
                <a:latin typeface="Times New Roman" pitchFamily="18" charset="0"/>
                <a:cs typeface="Times New Roman" pitchFamily="18" charset="0"/>
              </a:rPr>
              <a:t>Жоспардан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тыс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тексерулер</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иесі</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көрсетілмеген өтініштер бол­ған жағдайларда жүргізілмейді.</a:t>
            </a:r>
            <a:endParaRPr lang="ru-RU" sz="5000" dirty="0">
              <a:latin typeface="Times New Roman" pitchFamily="18" charset="0"/>
              <a:cs typeface="Times New Roman" pitchFamily="18" charset="0"/>
            </a:endParaRPr>
          </a:p>
          <a:p>
            <a:pPr marL="0" indent="0">
              <a:buNone/>
            </a:pPr>
            <a:r>
              <a:rPr lang="ru-RU" sz="5000" dirty="0">
                <a:solidFill>
                  <a:srgbClr val="FF0000"/>
                </a:solidFill>
                <a:latin typeface="Times New Roman" pitchFamily="18" charset="0"/>
                <a:cs typeface="Times New Roman" pitchFamily="18" charset="0"/>
              </a:rPr>
              <a:t>9. </a:t>
            </a:r>
            <a:r>
              <a:rPr lang="ru-RU" sz="5000" dirty="0" err="1">
                <a:solidFill>
                  <a:srgbClr val="FF0000"/>
                </a:solidFill>
                <a:latin typeface="Times New Roman" pitchFamily="18" charset="0"/>
                <a:cs typeface="Times New Roman" pitchFamily="18" charset="0"/>
              </a:rPr>
              <a:t>Жоспардан</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тыс</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тексерулерге</a:t>
            </a:r>
            <a:r>
              <a:rPr lang="ru-RU" sz="5000" dirty="0">
                <a:solidFill>
                  <a:srgbClr val="FF0000"/>
                </a:solidFill>
                <a:latin typeface="Times New Roman" pitchFamily="18" charset="0"/>
                <a:cs typeface="Times New Roman" pitchFamily="18" charset="0"/>
              </a:rPr>
              <a:t> осы </a:t>
            </a:r>
            <a:r>
              <a:rPr lang="ru-RU" sz="5000" dirty="0" err="1">
                <a:solidFill>
                  <a:srgbClr val="FF0000"/>
                </a:solidFill>
                <a:latin typeface="Times New Roman" pitchFamily="18" charset="0"/>
                <a:cs typeface="Times New Roman" pitchFamily="18" charset="0"/>
              </a:rPr>
              <a:t>жоспардан</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тыс</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тексеруді</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жүргізу үшін негіз</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болған фактілер</a:t>
            </a:r>
            <a:r>
              <a:rPr lang="ru-RU" sz="5000" dirty="0">
                <a:solidFill>
                  <a:srgbClr val="FF0000"/>
                </a:solidFill>
                <a:latin typeface="Times New Roman" pitchFamily="18" charset="0"/>
                <a:cs typeface="Times New Roman" pitchFamily="18" charset="0"/>
              </a:rPr>
              <a:t> мен </a:t>
            </a:r>
            <a:r>
              <a:rPr lang="ru-RU" sz="5000" dirty="0" err="1">
                <a:solidFill>
                  <a:srgbClr val="FF0000"/>
                </a:solidFill>
                <a:latin typeface="Times New Roman" pitchFamily="18" charset="0"/>
                <a:cs typeface="Times New Roman" pitchFamily="18" charset="0"/>
              </a:rPr>
              <a:t>мән-жайлар жатады</a:t>
            </a:r>
            <a:r>
              <a:rPr lang="ru-RU" sz="5000" dirty="0">
                <a:solidFill>
                  <a:srgbClr val="FF0000"/>
                </a:solidFill>
                <a:latin typeface="Times New Roman" pitchFamily="18" charset="0"/>
                <a:cs typeface="Times New Roman" pitchFamily="18" charset="0"/>
              </a:rPr>
              <a:t>.</a:t>
            </a:r>
          </a:p>
          <a:p>
            <a:pPr marL="0" indent="0">
              <a:buNone/>
            </a:pPr>
            <a:r>
              <a:rPr lang="ru-RU" sz="5000" dirty="0">
                <a:solidFill>
                  <a:srgbClr val="FF0000"/>
                </a:solidFill>
                <a:latin typeface="Times New Roman" pitchFamily="18" charset="0"/>
                <a:cs typeface="Times New Roman" pitchFamily="18" charset="0"/>
              </a:rPr>
              <a:t>10. Эпидемия, </a:t>
            </a:r>
            <a:r>
              <a:rPr lang="ru-RU" sz="5000" dirty="0" err="1">
                <a:solidFill>
                  <a:srgbClr val="FF0000"/>
                </a:solidFill>
                <a:latin typeface="Times New Roman" pitchFamily="18" charset="0"/>
                <a:cs typeface="Times New Roman" pitchFamily="18" charset="0"/>
              </a:rPr>
              <a:t>карантиндік</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объектілер</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және </a:t>
            </a:r>
            <a:r>
              <a:rPr lang="ru-RU" sz="5000" dirty="0">
                <a:solidFill>
                  <a:srgbClr val="FF0000"/>
                </a:solidFill>
                <a:latin typeface="Times New Roman" pitchFamily="18" charset="0"/>
                <a:cs typeface="Times New Roman" pitchFamily="18" charset="0"/>
              </a:rPr>
              <a:t>аса </a:t>
            </a:r>
            <a:r>
              <a:rPr lang="ru-RU" sz="5000" dirty="0" err="1">
                <a:solidFill>
                  <a:srgbClr val="FF0000"/>
                </a:solidFill>
                <a:latin typeface="Times New Roman" pitchFamily="18" charset="0"/>
                <a:cs typeface="Times New Roman" pitchFamily="18" charset="0"/>
              </a:rPr>
              <a:t>қауіпті зиянды</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организмдер</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ошақтары</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инфекциялық</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паразиттік</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аурулардың таралуы</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уланулар</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радиациялық авариялар</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туындаған немесе</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олардың туындау</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қатері төнген жағдайларда объектілерге</a:t>
            </a:r>
            <a:r>
              <a:rPr lang="ru-RU" sz="5000" dirty="0">
                <a:solidFill>
                  <a:srgbClr val="FF000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жоспардан</a:t>
            </a:r>
            <a:r>
              <a:rPr lang="ru-RU" sz="5000" dirty="0">
                <a:solidFill>
                  <a:srgbClr val="00B0F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тыс</a:t>
            </a:r>
            <a:r>
              <a:rPr lang="ru-RU" sz="5000" dirty="0">
                <a:solidFill>
                  <a:srgbClr val="00B0F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тексеру</a:t>
            </a:r>
            <a:r>
              <a:rPr lang="ru-RU" sz="5000" dirty="0">
                <a:solidFill>
                  <a:srgbClr val="00B0F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алдын</a:t>
            </a:r>
            <a:r>
              <a:rPr lang="ru-RU" sz="5000" dirty="0">
                <a:solidFill>
                  <a:srgbClr val="00B0F0"/>
                </a:solidFill>
                <a:latin typeface="Times New Roman" pitchFamily="18" charset="0"/>
                <a:cs typeface="Times New Roman" pitchFamily="18" charset="0"/>
              </a:rPr>
              <a:t> ала </a:t>
            </a:r>
            <a:r>
              <a:rPr lang="ru-RU" sz="5000" dirty="0" err="1">
                <a:solidFill>
                  <a:srgbClr val="00B0F0"/>
                </a:solidFill>
                <a:latin typeface="Times New Roman" pitchFamily="18" charset="0"/>
                <a:cs typeface="Times New Roman" pitchFamily="18" charset="0"/>
              </a:rPr>
              <a:t>хабардар</a:t>
            </a:r>
            <a:r>
              <a:rPr lang="ru-RU" sz="5000" dirty="0">
                <a:solidFill>
                  <a:srgbClr val="00B0F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етпестен</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және </a:t>
            </a:r>
            <a:r>
              <a:rPr lang="ru-RU" sz="5000" dirty="0" err="1">
                <a:solidFill>
                  <a:srgbClr val="0070C0"/>
                </a:solidFill>
                <a:latin typeface="Times New Roman" pitchFamily="18" charset="0"/>
                <a:cs typeface="Times New Roman" pitchFamily="18" charset="0"/>
              </a:rPr>
              <a:t>тексеруді</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тағайындау туралы</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актіні</a:t>
            </a:r>
            <a:r>
              <a:rPr lang="ru-RU" sz="5000" dirty="0">
                <a:solidFill>
                  <a:srgbClr val="FF000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тіркеместен</a:t>
            </a:r>
            <a:r>
              <a:rPr lang="ru-RU" sz="5000" dirty="0">
                <a:solidFill>
                  <a:srgbClr val="FF0000"/>
                </a:solidFill>
                <a:latin typeface="Times New Roman" pitchFamily="18" charset="0"/>
                <a:cs typeface="Times New Roman" pitchFamily="18" charset="0"/>
              </a:rPr>
              <a:t>, оны </a:t>
            </a:r>
            <a:r>
              <a:rPr lang="ru-RU" sz="5000" dirty="0" err="1">
                <a:solidFill>
                  <a:srgbClr val="FF0000"/>
                </a:solidFill>
                <a:latin typeface="Times New Roman" pitchFamily="18" charset="0"/>
                <a:cs typeface="Times New Roman" pitchFamily="18" charset="0"/>
              </a:rPr>
              <a:t>кейіннен</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құқықтық </a:t>
            </a:r>
            <a:r>
              <a:rPr lang="ru-RU" sz="5000" dirty="0">
                <a:solidFill>
                  <a:srgbClr val="FF0000"/>
                </a:solidFill>
                <a:latin typeface="Times New Roman" pitchFamily="18" charset="0"/>
                <a:cs typeface="Times New Roman" pitchFamily="18" charset="0"/>
              </a:rPr>
              <a:t>статистика </a:t>
            </a:r>
            <a:r>
              <a:rPr lang="ru-RU" sz="5000" dirty="0" err="1">
                <a:solidFill>
                  <a:srgbClr val="FF0000"/>
                </a:solidFill>
                <a:latin typeface="Times New Roman" pitchFamily="18" charset="0"/>
                <a:cs typeface="Times New Roman" pitchFamily="18" charset="0"/>
              </a:rPr>
              <a:t>және арнайы</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есепке</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алу</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жөніндегі уәкілетті органға </a:t>
            </a:r>
            <a:r>
              <a:rPr lang="ru-RU" sz="5000" dirty="0" err="1">
                <a:solidFill>
                  <a:srgbClr val="00B0F0"/>
                </a:solidFill>
                <a:latin typeface="Times New Roman" pitchFamily="18" charset="0"/>
                <a:cs typeface="Times New Roman" pitchFamily="18" charset="0"/>
              </a:rPr>
              <a:t>келесі</a:t>
            </a:r>
            <a:r>
              <a:rPr lang="ru-RU" sz="5000" dirty="0">
                <a:solidFill>
                  <a:srgbClr val="00B0F0"/>
                </a:solidFill>
                <a:latin typeface="Times New Roman" pitchFamily="18" charset="0"/>
                <a:cs typeface="Times New Roman" pitchFamily="18" charset="0"/>
              </a:rPr>
              <a:t> </a:t>
            </a:r>
            <a:r>
              <a:rPr lang="ru-RU" sz="5000" dirty="0" err="1">
                <a:solidFill>
                  <a:srgbClr val="00B0F0"/>
                </a:solidFill>
                <a:latin typeface="Times New Roman" pitchFamily="18" charset="0"/>
                <a:cs typeface="Times New Roman" pitchFamily="18" charset="0"/>
              </a:rPr>
              <a:t>жұмыс күні </a:t>
            </a:r>
            <a:r>
              <a:rPr lang="ru-RU" sz="5000" dirty="0" err="1">
                <a:solidFill>
                  <a:srgbClr val="FF0000"/>
                </a:solidFill>
                <a:latin typeface="Times New Roman" pitchFamily="18" charset="0"/>
                <a:cs typeface="Times New Roman" pitchFamily="18" charset="0"/>
              </a:rPr>
              <a:t>ішінде</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табыс</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ете</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отырып</a:t>
            </a:r>
            <a:r>
              <a:rPr lang="ru-RU" sz="5000" dirty="0">
                <a:solidFill>
                  <a:srgbClr val="FF0000"/>
                </a:solidFill>
                <a:latin typeface="Times New Roman" pitchFamily="18" charset="0"/>
                <a:cs typeface="Times New Roman" pitchFamily="18" charset="0"/>
              </a:rPr>
              <a:t> </a:t>
            </a:r>
            <a:r>
              <a:rPr lang="ru-RU" sz="5000" dirty="0" err="1">
                <a:solidFill>
                  <a:srgbClr val="FF0000"/>
                </a:solidFill>
                <a:latin typeface="Times New Roman" pitchFamily="18" charset="0"/>
                <a:cs typeface="Times New Roman" pitchFamily="18" charset="0"/>
              </a:rPr>
              <a:t>жүргізіледі</a:t>
            </a:r>
            <a:r>
              <a:rPr lang="ru-RU" sz="5000" dirty="0">
                <a:solidFill>
                  <a:srgbClr val="FF0000"/>
                </a:solidFill>
                <a:latin typeface="Times New Roman" pitchFamily="18" charset="0"/>
                <a:cs typeface="Times New Roman" pitchFamily="18" charset="0"/>
              </a:rPr>
              <a:t>.</a:t>
            </a:r>
          </a:p>
          <a:p>
            <a:pPr marL="0" indent="0">
              <a:buNone/>
            </a:pPr>
            <a:r>
              <a:rPr lang="ru-RU" sz="5000" dirty="0">
                <a:latin typeface="Times New Roman" pitchFamily="18" charset="0"/>
                <a:cs typeface="Times New Roman" pitchFamily="18" charset="0"/>
              </a:rPr>
              <a:t>11. </a:t>
            </a:r>
            <a:r>
              <a:rPr lang="ru-RU" sz="5000" dirty="0" err="1">
                <a:latin typeface="Times New Roman" pitchFamily="18" charset="0"/>
                <a:cs typeface="Times New Roman" pitchFamily="18" charset="0"/>
              </a:rPr>
              <a:t>Бақылау және қадағалау органдары</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және құқықтық </a:t>
            </a:r>
            <a:r>
              <a:rPr lang="ru-RU" sz="5000" dirty="0">
                <a:latin typeface="Times New Roman" pitchFamily="18" charset="0"/>
                <a:cs typeface="Times New Roman" pitchFamily="18" charset="0"/>
              </a:rPr>
              <a:t>статистика </a:t>
            </a:r>
            <a:r>
              <a:rPr lang="ru-RU" sz="5000" dirty="0" err="1">
                <a:latin typeface="Times New Roman" pitchFamily="18" charset="0"/>
                <a:cs typeface="Times New Roman" pitchFamily="18" charset="0"/>
              </a:rPr>
              <a:t>және арнайы</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есепке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алу</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жөніндегі уәкілетті </a:t>
            </a:r>
            <a:r>
              <a:rPr lang="ru-RU" sz="5000" dirty="0">
                <a:latin typeface="Times New Roman" pitchFamily="18" charset="0"/>
                <a:cs typeface="Times New Roman" pitchFamily="18" charset="0"/>
              </a:rPr>
              <a:t>орган </a:t>
            </a:r>
            <a:r>
              <a:rPr lang="ru-RU" sz="5000" dirty="0" err="1">
                <a:latin typeface="Times New Roman" pitchFamily="18" charset="0"/>
                <a:cs typeface="Times New Roman" pitchFamily="18" charset="0"/>
              </a:rPr>
              <a:t>орналасқан жерден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шалғайда тұрған объектілерде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немесе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субъектілерде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жоспардан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тыс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тексеру</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жүргізу үшін негіздер</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анықталған жағдайда</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жоспардан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тыс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тексеру</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алдын</a:t>
            </a:r>
            <a:r>
              <a:rPr lang="ru-RU" sz="5000" dirty="0">
                <a:latin typeface="Times New Roman" pitchFamily="18" charset="0"/>
                <a:cs typeface="Times New Roman" pitchFamily="18" charset="0"/>
              </a:rPr>
              <a:t> ала </a:t>
            </a:r>
            <a:r>
              <a:rPr lang="ru-RU" sz="5000" dirty="0" err="1">
                <a:latin typeface="Times New Roman" pitchFamily="18" charset="0"/>
                <a:cs typeface="Times New Roman" pitchFamily="18" charset="0"/>
              </a:rPr>
              <a:t>хабардар</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етпестен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және тексеруді</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тағайындау туралы</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актіні</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тіркеместен</a:t>
            </a:r>
            <a:r>
              <a:rPr lang="ru-RU" sz="5000" dirty="0">
                <a:latin typeface="Times New Roman" pitchFamily="18" charset="0"/>
                <a:cs typeface="Times New Roman" pitchFamily="18" charset="0"/>
              </a:rPr>
              <a:t>, оны </a:t>
            </a:r>
            <a:r>
              <a:rPr lang="ru-RU" sz="5000" dirty="0" err="1">
                <a:latin typeface="Times New Roman" pitchFamily="18" charset="0"/>
                <a:cs typeface="Times New Roman" pitchFamily="18" charset="0"/>
              </a:rPr>
              <a:t>кейіннен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құқықтық </a:t>
            </a:r>
            <a:r>
              <a:rPr lang="ru-RU" sz="5000" dirty="0">
                <a:latin typeface="Times New Roman" pitchFamily="18" charset="0"/>
                <a:cs typeface="Times New Roman" pitchFamily="18" charset="0"/>
              </a:rPr>
              <a:t>статистика </a:t>
            </a:r>
            <a:r>
              <a:rPr lang="ru-RU" sz="5000" dirty="0" err="1">
                <a:latin typeface="Times New Roman" pitchFamily="18" charset="0"/>
                <a:cs typeface="Times New Roman" pitchFamily="18" charset="0"/>
              </a:rPr>
              <a:t>және арнайы</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есепке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алу</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жөніндегі уәкілетті органға келесі</a:t>
            </a:r>
            <a:r>
              <a:rPr lang="ru-RU" sz="5000" dirty="0">
                <a:latin typeface="Times New Roman" pitchFamily="18" charset="0"/>
                <a:cs typeface="Times New Roman" pitchFamily="18" charset="0"/>
              </a:rPr>
              <a:t> бес </a:t>
            </a:r>
            <a:r>
              <a:rPr lang="ru-RU" sz="5000" dirty="0" err="1">
                <a:latin typeface="Times New Roman" pitchFamily="18" charset="0"/>
                <a:cs typeface="Times New Roman" pitchFamily="18" charset="0"/>
              </a:rPr>
              <a:t>жұмыс күні ішінде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табыс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ете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отырып</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жүзеге асырылады</a:t>
            </a:r>
            <a:r>
              <a:rPr lang="ru-RU" sz="5000" dirty="0">
                <a:latin typeface="Times New Roman" pitchFamily="18" charset="0"/>
                <a:cs typeface="Times New Roman" pitchFamily="18" charset="0"/>
              </a:rPr>
              <a:t>.</a:t>
            </a:r>
          </a:p>
          <a:p>
            <a:pPr marL="0" indent="0">
              <a:buNone/>
            </a:pPr>
            <a:r>
              <a:rPr lang="ru-RU" sz="5000" dirty="0">
                <a:latin typeface="Times New Roman" pitchFamily="18" charset="0"/>
                <a:cs typeface="Times New Roman" pitchFamily="18" charset="0"/>
              </a:rPr>
              <a:t>12. </a:t>
            </a:r>
            <a:r>
              <a:rPr lang="ru-RU" sz="5000" dirty="0" err="1">
                <a:latin typeface="Times New Roman" pitchFamily="18" charset="0"/>
                <a:cs typeface="Times New Roman" pitchFamily="18" charset="0"/>
              </a:rPr>
              <a:t>Жоспарлы</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және жоспардан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тыс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тексерулер</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жүргізу үшін санамаланған негіздер</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мемлекеттік</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органдардың, заңды тұлға­лар­дың құрылымдық бөлімшелеріне, </a:t>
            </a:r>
            <a:r>
              <a:rPr lang="ru-RU" sz="5000" dirty="0">
                <a:latin typeface="Times New Roman" pitchFamily="18" charset="0"/>
                <a:cs typeface="Times New Roman" pitchFamily="18" charset="0"/>
              </a:rPr>
              <a:t>резидент </a:t>
            </a:r>
            <a:r>
              <a:rPr lang="ru-RU" sz="5000" dirty="0" err="1">
                <a:latin typeface="Times New Roman" pitchFamily="18" charset="0"/>
                <a:cs typeface="Times New Roman" pitchFamily="18" charset="0"/>
              </a:rPr>
              <a:t>емес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заңды тұлға­лар­дың құрылымдық бөлімшелеріне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қызметін әділет органдарында</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тір­келмей</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жүзеге асыратын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резидент</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емес</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заңды тұлғаларға қа­тысты қолданылады</a:t>
            </a:r>
            <a:r>
              <a:rPr lang="ru-RU" sz="5000" dirty="0">
                <a:latin typeface="Times New Roman" pitchFamily="18" charset="0"/>
                <a:cs typeface="Times New Roman" pitchFamily="18" charset="0"/>
              </a:rPr>
              <a:t>.</a:t>
            </a:r>
          </a:p>
          <a:p>
            <a:pPr marL="0" indent="0">
              <a:buNone/>
            </a:pPr>
            <a:r>
              <a:rPr lang="ru-RU" sz="5000" dirty="0">
                <a:latin typeface="Times New Roman" pitchFamily="18" charset="0"/>
                <a:cs typeface="Times New Roman" pitchFamily="18" charset="0"/>
              </a:rPr>
              <a:t>13. </a:t>
            </a:r>
            <a:r>
              <a:rPr lang="ru-RU" sz="5000" dirty="0" err="1">
                <a:latin typeface="Times New Roman" pitchFamily="18" charset="0"/>
                <a:cs typeface="Times New Roman" pitchFamily="18" charset="0"/>
              </a:rPr>
              <a:t>Қазақстан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Республикасының</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Салық</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кодексінде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көзделген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тексерулерді</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қоспағанда</a:t>
            </a:r>
            <a:r>
              <a:rPr lang="ru-RU" sz="5000" dirty="0">
                <a:latin typeface="Times New Roman" pitchFamily="18" charset="0"/>
                <a:cs typeface="Times New Roman" pitchFamily="18" charset="0"/>
              </a:rPr>
              <a:t>, осы </a:t>
            </a:r>
            <a:r>
              <a:rPr lang="ru-RU" sz="5000" dirty="0" err="1">
                <a:latin typeface="Times New Roman" pitchFamily="18" charset="0"/>
                <a:cs typeface="Times New Roman" pitchFamily="18" charset="0"/>
              </a:rPr>
              <a:t>Заңда</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белгіленбеген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өзге</a:t>
            </a:r>
            <a:r>
              <a:rPr lang="ru-RU" sz="5000" dirty="0">
                <a:latin typeface="Times New Roman" pitchFamily="18" charset="0"/>
                <a:cs typeface="Times New Roman" pitchFamily="18" charset="0"/>
              </a:rPr>
              <a:t> де </a:t>
            </a:r>
            <a:r>
              <a:rPr lang="ru-RU" sz="5000" dirty="0" err="1">
                <a:latin typeface="Times New Roman" pitchFamily="18" charset="0"/>
                <a:cs typeface="Times New Roman" pitchFamily="18" charset="0"/>
              </a:rPr>
              <a:t>тексеру</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түрлерін</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жүргізуге</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тыйым</a:t>
            </a:r>
            <a:r>
              <a:rPr lang="ru-RU" sz="5000" dirty="0">
                <a:latin typeface="Times New Roman" pitchFamily="18" charset="0"/>
                <a:cs typeface="Times New Roman" pitchFamily="18" charset="0"/>
              </a:rPr>
              <a:t> </a:t>
            </a:r>
            <a:r>
              <a:rPr lang="ru-RU" sz="5000" dirty="0" err="1">
                <a:latin typeface="Times New Roman" pitchFamily="18" charset="0"/>
                <a:cs typeface="Times New Roman" pitchFamily="18" charset="0"/>
              </a:rPr>
              <a:t>салынады</a:t>
            </a:r>
            <a:r>
              <a:rPr lang="ru-RU" sz="5000" dirty="0">
                <a:latin typeface="Times New Roman" pitchFamily="18" charset="0"/>
                <a:cs typeface="Times New Roman" pitchFamily="18" charset="0"/>
              </a:rPr>
              <a: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524576"/>
          </a:xfrm>
        </p:spPr>
        <p:txBody>
          <a:bodyPr>
            <a:normAutofit/>
          </a:bodyPr>
          <a:lstStyle/>
          <a:p>
            <a:r>
              <a:rPr lang="ru-RU" sz="2800" b="1" i="1" u="sng" dirty="0" err="1">
                <a:solidFill>
                  <a:srgbClr val="FF0000"/>
                </a:solidFill>
                <a:latin typeface="Times New Roman" pitchFamily="18" charset="0"/>
                <a:cs typeface="Times New Roman" pitchFamily="18" charset="0"/>
              </a:rPr>
              <a:t>Тексерулерді</a:t>
            </a:r>
            <a:r>
              <a:rPr lang="ru-RU" sz="2800" b="1" i="1" u="sng" dirty="0">
                <a:solidFill>
                  <a:srgbClr val="FF0000"/>
                </a:solidFill>
                <a:latin typeface="Times New Roman" pitchFamily="18" charset="0"/>
                <a:cs typeface="Times New Roman" pitchFamily="18" charset="0"/>
              </a:rPr>
              <a:t> </a:t>
            </a:r>
            <a:r>
              <a:rPr lang="ru-RU" sz="2800" b="1" i="1" u="sng" dirty="0" err="1">
                <a:solidFill>
                  <a:srgbClr val="FF0000"/>
                </a:solidFill>
                <a:latin typeface="Times New Roman" pitchFamily="18" charset="0"/>
                <a:cs typeface="Times New Roman" pitchFamily="18" charset="0"/>
              </a:rPr>
              <a:t>тағайындау</a:t>
            </a:r>
            <a:r>
              <a:rPr lang="ru-RU" sz="2800" b="1" i="1" u="sng" dirty="0">
                <a:solidFill>
                  <a:srgbClr val="FF0000"/>
                </a:solidFill>
                <a:latin typeface="Times New Roman" pitchFamily="18" charset="0"/>
                <a:cs typeface="Times New Roman" pitchFamily="18" charset="0"/>
              </a:rPr>
              <a:t> </a:t>
            </a:r>
            <a:r>
              <a:rPr lang="ru-RU" sz="2800" b="1" i="1" u="sng" dirty="0" err="1">
                <a:solidFill>
                  <a:srgbClr val="FF0000"/>
                </a:solidFill>
                <a:latin typeface="Times New Roman" pitchFamily="18" charset="0"/>
                <a:cs typeface="Times New Roman" pitchFamily="18" charset="0"/>
              </a:rPr>
              <a:t>туралы</a:t>
            </a:r>
            <a:r>
              <a:rPr lang="ru-RU" sz="2800" b="1" i="1" u="sng" dirty="0">
                <a:solidFill>
                  <a:srgbClr val="FF0000"/>
                </a:solidFill>
                <a:latin typeface="Times New Roman" pitchFamily="18" charset="0"/>
                <a:cs typeface="Times New Roman" pitchFamily="18" charset="0"/>
              </a:rPr>
              <a:t> </a:t>
            </a:r>
            <a:r>
              <a:rPr lang="ru-RU" sz="2800" b="1" i="1" u="sng" dirty="0" smtClean="0">
                <a:solidFill>
                  <a:srgbClr val="FF0000"/>
                </a:solidFill>
                <a:latin typeface="Times New Roman" pitchFamily="18" charset="0"/>
                <a:cs typeface="Times New Roman" pitchFamily="18" charset="0"/>
              </a:rPr>
              <a:t>акт</a:t>
            </a:r>
            <a:endParaRPr lang="ru-RU" sz="2800" b="1" i="1" u="sng" dirty="0"/>
          </a:p>
        </p:txBody>
      </p:sp>
      <p:sp>
        <p:nvSpPr>
          <p:cNvPr id="3" name="Содержимое 2"/>
          <p:cNvSpPr>
            <a:spLocks noGrp="1"/>
          </p:cNvSpPr>
          <p:nvPr>
            <p:ph idx="1"/>
          </p:nvPr>
        </p:nvSpPr>
        <p:spPr>
          <a:xfrm>
            <a:off x="107504" y="652781"/>
            <a:ext cx="8784976" cy="5800555"/>
          </a:xfrm>
        </p:spPr>
        <p:txBody>
          <a:bodyPr>
            <a:noAutofit/>
          </a:bodyPr>
          <a:lstStyle/>
          <a:p>
            <a:pPr marL="0" indent="0">
              <a:buNone/>
            </a:pPr>
            <a:r>
              <a:rPr lang="ru-RU" sz="1600" dirty="0">
                <a:latin typeface="Times New Roman" pitchFamily="18" charset="0"/>
                <a:cs typeface="Times New Roman" pitchFamily="18" charset="0"/>
              </a:rPr>
              <a:t>1.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мемлекеттік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органның тексеруді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тағайындау 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актісі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негізінде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жүргізіледі.</a:t>
            </a:r>
            <a:endParaRPr lang="ru-RU" sz="1600" dirty="0">
              <a:latin typeface="Times New Roman" pitchFamily="18" charset="0"/>
              <a:cs typeface="Times New Roman" pitchFamily="18" charset="0"/>
            </a:endParaRPr>
          </a:p>
          <a:p>
            <a:pPr marL="0" indent="0">
              <a:buNone/>
            </a:pPr>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Тексеруді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тағайындау 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актіде</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1) </a:t>
            </a:r>
            <a:r>
              <a:rPr lang="ru-RU" sz="1600" dirty="0" err="1">
                <a:latin typeface="Times New Roman" pitchFamily="18" charset="0"/>
                <a:cs typeface="Times New Roman" pitchFamily="18" charset="0"/>
              </a:rPr>
              <a:t>актінің нөмірі </a:t>
            </a:r>
            <a:r>
              <a:rPr lang="ru-RU" sz="1600" dirty="0">
                <a:latin typeface="Times New Roman" pitchFamily="18" charset="0"/>
                <a:cs typeface="Times New Roman" pitchFamily="18" charset="0"/>
              </a:rPr>
              <a:t>мен </a:t>
            </a:r>
            <a:r>
              <a:rPr lang="ru-RU" sz="1600" dirty="0" err="1">
                <a:latin typeface="Times New Roman" pitchFamily="18" charset="0"/>
                <a:cs typeface="Times New Roman" pitchFamily="18" charset="0"/>
              </a:rPr>
              <a:t>күні</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мемлекеттік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органның атауы</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3)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жүргізуге уәкілетті адамның </a:t>
            </a:r>
            <a:r>
              <a:rPr lang="ru-RU" sz="1600" dirty="0">
                <a:latin typeface="Times New Roman" pitchFamily="18" charset="0"/>
                <a:cs typeface="Times New Roman" pitchFamily="18" charset="0"/>
              </a:rPr>
              <a:t>(</a:t>
            </a:r>
            <a:r>
              <a:rPr lang="ru-RU" sz="1600" dirty="0" err="1">
                <a:latin typeface="Times New Roman" pitchFamily="18" charset="0"/>
                <a:cs typeface="Times New Roman" pitchFamily="18" charset="0"/>
              </a:rPr>
              <a:t>адамдардың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тегі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әкесінің аты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болғанда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 лауазымы</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4) </a:t>
            </a:r>
            <a:r>
              <a:rPr lang="ru-RU" sz="1600" dirty="0" err="1">
                <a:latin typeface="Times New Roman" pitchFamily="18" charset="0"/>
                <a:cs typeface="Times New Roman" pitchFamily="18" charset="0"/>
              </a:rPr>
              <a:t>тексерулер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 үшін тартылатын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мамандар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консультанттар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 сарапшылар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мәлімет</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5) </a:t>
            </a: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субъектінің атауы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немесе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өзіне қатысты 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тағайындалған жеке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тұлғаның тегі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әкесінің аты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болғанда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оның орналасқан жері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сәйкестендіру нөмірі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аумағының учаскесі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көрсетіледі</a:t>
            </a:r>
            <a:r>
              <a:rPr lang="ru-RU" sz="1600" dirty="0">
                <a:latin typeface="Times New Roman" pitchFamily="18" charset="0"/>
                <a:cs typeface="Times New Roman" pitchFamily="18" charset="0"/>
              </a:rPr>
              <a:t>.</a:t>
            </a:r>
          </a:p>
          <a:p>
            <a:pPr marL="0" indent="0">
              <a:buNone/>
            </a:pPr>
            <a:r>
              <a:rPr lang="ru-RU" sz="1600" dirty="0" err="1">
                <a:latin typeface="Times New Roman" pitchFamily="18" charset="0"/>
                <a:cs typeface="Times New Roman" pitchFamily="18" charset="0"/>
              </a:rPr>
              <a:t>Заңды тұлғаның филиалын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 </a:t>
            </a:r>
            <a:r>
              <a:rPr lang="ru-RU" sz="1600" dirty="0">
                <a:latin typeface="Times New Roman" pitchFamily="18" charset="0"/>
                <a:cs typeface="Times New Roman" pitchFamily="18" charset="0"/>
              </a:rPr>
              <a:t>(</a:t>
            </a:r>
            <a:r>
              <a:rPr lang="ru-RU" sz="1600" dirty="0" err="1">
                <a:latin typeface="Times New Roman" pitchFamily="18" charset="0"/>
                <a:cs typeface="Times New Roman" pitchFamily="18" charset="0"/>
              </a:rPr>
              <a:t>немесе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өкілдігін тексерген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жағдайда тексеруді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тағайындау 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актіде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оның атауы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 орналасқан жері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көрсетіледі.</a:t>
            </a:r>
            <a:endParaRPr lang="ru-RU" sz="1600" dirty="0">
              <a:latin typeface="Times New Roman" pitchFamily="18" charset="0"/>
              <a:cs typeface="Times New Roman" pitchFamily="18" charset="0"/>
            </a:endParaRPr>
          </a:p>
          <a:p>
            <a:pPr marL="0" indent="0">
              <a:buNone/>
            </a:pPr>
            <a:r>
              <a:rPr lang="ru-RU" sz="1600" dirty="0">
                <a:latin typeface="Times New Roman" pitchFamily="18" charset="0"/>
                <a:cs typeface="Times New Roman" pitchFamily="18" charset="0"/>
              </a:rPr>
              <a:t>6) </a:t>
            </a:r>
            <a:r>
              <a:rPr lang="ru-RU" sz="1600" dirty="0" err="1">
                <a:latin typeface="Times New Roman" pitchFamily="18" charset="0"/>
                <a:cs typeface="Times New Roman" pitchFamily="18" charset="0"/>
              </a:rPr>
              <a:t>тағайындалған тексерудің нысанасы</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7)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жүргізудің мерзімі</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8)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жүргізудің құқықтық негіздері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оның ішінде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міндетті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талаптары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жататын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нормативтік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құқықтық актілер</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9) </a:t>
            </a: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кезең</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10) </a:t>
            </a:r>
            <a:r>
              <a:rPr lang="ru-RU" sz="1600" dirty="0" err="1">
                <a:latin typeface="Times New Roman" pitchFamily="18" charset="0"/>
                <a:cs typeface="Times New Roman" pitchFamily="18" charset="0"/>
              </a:rPr>
              <a:t>Заңның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көзделген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субъектінің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құқықтары</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міндеттері</a:t>
            </a:r>
            <a:r>
              <a:rPr lang="ru-RU" sz="1600" dirty="0">
                <a:latin typeface="Times New Roman" pitchFamily="18" charset="0"/>
                <a:cs typeface="Times New Roman" pitchFamily="18" charset="0"/>
              </a:rPr>
              <a:t>; </a:t>
            </a:r>
          </a:p>
          <a:p>
            <a:pPr marL="0" indent="0">
              <a:buNone/>
            </a:pPr>
            <a:r>
              <a:rPr lang="ru-RU" sz="1600" dirty="0">
                <a:latin typeface="Times New Roman" pitchFamily="18" charset="0"/>
                <a:cs typeface="Times New Roman" pitchFamily="18" charset="0"/>
              </a:rPr>
              <a:t>11) </a:t>
            </a:r>
            <a:r>
              <a:rPr lang="ru-RU" sz="1600" dirty="0" err="1">
                <a:latin typeface="Times New Roman" pitchFamily="18" charset="0"/>
                <a:cs typeface="Times New Roman" pitchFamily="18" charset="0"/>
              </a:rPr>
              <a:t>актіге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қол қоюға уәкілетті адамның қолы және мемлекеттік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органның мөрі көрсетіледі</a:t>
            </a:r>
            <a:r>
              <a:rPr lang="ru-RU" sz="1600" dirty="0">
                <a:latin typeface="Times New Roman" pitchFamily="18" charset="0"/>
                <a:cs typeface="Times New Roman" pitchFamily="18" charset="0"/>
              </a:rPr>
              <a:t>.</a:t>
            </a:r>
          </a:p>
          <a:p>
            <a:endParaRPr lang="ru-RU" sz="1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Autofit/>
          </a:bodyPr>
          <a:lstStyle/>
          <a:p>
            <a:r>
              <a:rPr lang="ru-RU" sz="2800" b="1" i="1" u="sng" dirty="0" err="1">
                <a:solidFill>
                  <a:srgbClr val="FF0000"/>
                </a:solidFill>
                <a:latin typeface="Times New Roman" pitchFamily="18" charset="0"/>
                <a:cs typeface="Times New Roman" pitchFamily="18" charset="0"/>
              </a:rPr>
              <a:t>Тексеруді</a:t>
            </a:r>
            <a:r>
              <a:rPr lang="ru-RU" sz="2800" b="1" i="1" u="sng" dirty="0">
                <a:solidFill>
                  <a:srgbClr val="FF0000"/>
                </a:solidFill>
                <a:latin typeface="Times New Roman" pitchFamily="18" charset="0"/>
                <a:cs typeface="Times New Roman" pitchFamily="18" charset="0"/>
              </a:rPr>
              <a:t> </a:t>
            </a:r>
            <a:r>
              <a:rPr lang="ru-RU" sz="2800" b="1" i="1" u="sng" dirty="0" err="1">
                <a:solidFill>
                  <a:srgbClr val="FF0000"/>
                </a:solidFill>
                <a:latin typeface="Times New Roman" pitchFamily="18" charset="0"/>
                <a:cs typeface="Times New Roman" pitchFamily="18" charset="0"/>
              </a:rPr>
              <a:t>жүргізу тәртібі</a:t>
            </a:r>
            <a:endParaRPr lang="ru-RU" sz="2800" b="1" i="1" u="sng"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395536" y="908720"/>
            <a:ext cx="8229600" cy="5197493"/>
          </a:xfrm>
        </p:spPr>
        <p:txBody>
          <a:bodyPr>
            <a:noAutofit/>
          </a:bodyPr>
          <a:lstStyle/>
          <a:p>
            <a:pPr marL="0" indent="0">
              <a:buNone/>
            </a:pPr>
            <a:r>
              <a:rPr lang="ru-RU" sz="1600" dirty="0">
                <a:latin typeface="Times New Roman" pitchFamily="18" charset="0"/>
                <a:cs typeface="Times New Roman" pitchFamily="18" charset="0"/>
              </a:rPr>
              <a:t>1. </a:t>
            </a:r>
            <a:r>
              <a:rPr lang="ru-RU" sz="1600" dirty="0" err="1">
                <a:latin typeface="Times New Roman" pitchFamily="18" charset="0"/>
                <a:cs typeface="Times New Roman" pitchFamily="18" charset="0"/>
              </a:rPr>
              <a:t>Бақылау және қадағалау </a:t>
            </a:r>
            <a:r>
              <a:rPr lang="ru-RU" sz="1600" dirty="0">
                <a:latin typeface="Times New Roman" pitchFamily="18" charset="0"/>
                <a:cs typeface="Times New Roman" pitchFamily="18" charset="0"/>
              </a:rPr>
              <a:t>органы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жүргізудің мерзімдері</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нысанасын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көрсете отырып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тексерудің өзі басталғанға дейін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кемінде</a:t>
            </a:r>
            <a:r>
              <a:rPr lang="ru-RU" sz="1600" dirty="0">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күнтізбелік отыз</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күн бұрын </a:t>
            </a:r>
            <a:r>
              <a:rPr lang="ru-RU" sz="1600" dirty="0" err="1">
                <a:latin typeface="Times New Roman" pitchFamily="18" charset="0"/>
                <a:cs typeface="Times New Roman" pitchFamily="18" charset="0"/>
              </a:rPr>
              <a:t>жоспарлы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жүргізудің басталатыны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субъектіні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жазбаша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түрде хабардар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етуге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міндетті</a:t>
            </a:r>
            <a:r>
              <a:rPr lang="ru-RU" sz="1600" dirty="0">
                <a:latin typeface="Times New Roman" pitchFamily="18" charset="0"/>
                <a:cs typeface="Times New Roman" pitchFamily="18" charset="0"/>
              </a:rPr>
              <a:t>.</a:t>
            </a:r>
          </a:p>
          <a:p>
            <a:pPr marL="0" indent="0">
              <a:buNone/>
            </a:pPr>
            <a:r>
              <a:rPr lang="ru-RU" sz="1600" dirty="0" err="1">
                <a:latin typeface="Times New Roman" pitchFamily="18" charset="0"/>
                <a:cs typeface="Times New Roman" pitchFamily="18" charset="0"/>
              </a:rPr>
              <a:t>Жоспардан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тыс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кезінде</a:t>
            </a:r>
            <a:r>
              <a:rPr lang="ru-RU" sz="1600" dirty="0">
                <a:solidFill>
                  <a:srgbClr val="00B0F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мемлекеттік</a:t>
            </a:r>
            <a:r>
              <a:rPr lang="ru-RU" sz="1600" dirty="0">
                <a:solidFill>
                  <a:srgbClr val="FF0000"/>
                </a:solidFill>
                <a:latin typeface="Times New Roman" pitchFamily="18" charset="0"/>
                <a:cs typeface="Times New Roman" pitchFamily="18" charset="0"/>
              </a:rPr>
              <a:t> орган </a:t>
            </a:r>
            <a:r>
              <a:rPr lang="ru-RU" sz="1600" dirty="0" err="1">
                <a:solidFill>
                  <a:srgbClr val="FF0000"/>
                </a:solidFill>
                <a:latin typeface="Times New Roman" pitchFamily="18" charset="0"/>
                <a:cs typeface="Times New Roman" pitchFamily="18" charset="0"/>
              </a:rPr>
              <a:t>тексеру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жүргізу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нысанасын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көрсете</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отырып</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тексеру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басталғанға</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дейін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кемінде</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бір</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тәулік</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бұрын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жоспардан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тыс</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тексеру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жүргізудің</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басталатыны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туралы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тексерілетін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субъектіге</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хабарлауға</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міндетті</a:t>
            </a:r>
            <a:r>
              <a:rPr lang="ru-RU" sz="1600" dirty="0">
                <a:solidFill>
                  <a:srgbClr val="FF0000"/>
                </a:solidFill>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Объектіге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үшін келген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мемлекеттік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органдардың лауазымды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адамдары</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1) </a:t>
            </a:r>
            <a:r>
              <a:rPr lang="ru-RU" sz="1600" dirty="0" err="1">
                <a:latin typeface="Times New Roman" pitchFamily="18" charset="0"/>
                <a:cs typeface="Times New Roman" pitchFamily="18" charset="0"/>
              </a:rPr>
              <a:t>құқықтық </a:t>
            </a:r>
            <a:r>
              <a:rPr lang="ru-RU" sz="1600" dirty="0">
                <a:latin typeface="Times New Roman" pitchFamily="18" charset="0"/>
                <a:cs typeface="Times New Roman" pitchFamily="18" charset="0"/>
              </a:rPr>
              <a:t>статистика </a:t>
            </a:r>
            <a:r>
              <a:rPr lang="ru-RU" sz="1600" dirty="0" err="1">
                <a:latin typeface="Times New Roman" pitchFamily="18" charset="0"/>
                <a:cs typeface="Times New Roman" pitchFamily="18" charset="0"/>
              </a:rPr>
              <a:t>және арнайы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есепке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жөніндегі уәкілетті органда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тіркелгені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белгі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қойылған тексеруді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тағайындау 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актіні</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қызметтік куәлігін</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3) </a:t>
            </a:r>
            <a:r>
              <a:rPr lang="ru-RU" sz="1600" dirty="0" err="1">
                <a:latin typeface="Times New Roman" pitchFamily="18" charset="0"/>
                <a:cs typeface="Times New Roman" pitchFamily="18" charset="0"/>
              </a:rPr>
              <a:t>қажет болған кезде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режимді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объектілерге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баруға арналған құзыретті органның рұқсатын</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4) </a:t>
            </a:r>
            <a:r>
              <a:rPr lang="ru-RU" sz="1600" dirty="0" err="1">
                <a:latin typeface="Times New Roman" pitchFamily="18" charset="0"/>
                <a:cs typeface="Times New Roman" pitchFamily="18" charset="0"/>
              </a:rPr>
              <a:t>денсаулық сақтау саласындағы уәкілетті </a:t>
            </a:r>
            <a:r>
              <a:rPr lang="ru-RU" sz="1600" dirty="0">
                <a:latin typeface="Times New Roman" pitchFamily="18" charset="0"/>
                <a:cs typeface="Times New Roman" pitchFamily="18" charset="0"/>
              </a:rPr>
              <a:t>орган </a:t>
            </a:r>
            <a:r>
              <a:rPr lang="ru-RU" sz="1600" dirty="0" err="1">
                <a:latin typeface="Times New Roman" pitchFamily="18" charset="0"/>
                <a:cs typeface="Times New Roman" pitchFamily="18" charset="0"/>
              </a:rPr>
              <a:t>белгілеген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тәртіппен берілген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объектілерге</a:t>
            </a:r>
            <a:r>
              <a:rPr lang="ru-RU" sz="1600" dirty="0">
                <a:latin typeface="Times New Roman" pitchFamily="18" charset="0"/>
                <a:cs typeface="Times New Roman" pitchFamily="18" charset="0"/>
              </a:rPr>
              <a:t> бару </a:t>
            </a:r>
            <a:r>
              <a:rPr lang="ru-RU" sz="1600" dirty="0" err="1">
                <a:latin typeface="Times New Roman" pitchFamily="18" charset="0"/>
                <a:cs typeface="Times New Roman" pitchFamily="18" charset="0"/>
              </a:rPr>
              <a:t>үшін қажет болатын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медициналық рұқсаттаманы</a:t>
            </a:r>
            <a:r>
              <a:rPr lang="ru-RU" sz="1600" dirty="0">
                <a:latin typeface="Times New Roman" pitchFamily="18" charset="0"/>
                <a:cs typeface="Times New Roman" pitchFamily="18" charset="0"/>
              </a:rPr>
              <a:t>;</a:t>
            </a:r>
          </a:p>
          <a:p>
            <a:pPr marL="0" indent="0">
              <a:buNone/>
            </a:pPr>
            <a:r>
              <a:rPr lang="ru-RU" sz="1600" dirty="0">
                <a:latin typeface="Times New Roman" pitchFamily="18" charset="0"/>
                <a:cs typeface="Times New Roman" pitchFamily="18" charset="0"/>
              </a:rPr>
              <a:t>5) </a:t>
            </a:r>
            <a:r>
              <a:rPr lang="ru-RU" sz="1600" dirty="0" err="1">
                <a:latin typeface="Times New Roman" pitchFamily="18" charset="0"/>
                <a:cs typeface="Times New Roman" pitchFamily="18" charset="0"/>
              </a:rPr>
              <a:t>жоспарлы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кезінде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парағын көрсетуге міндетті</a:t>
            </a:r>
            <a:r>
              <a:rPr lang="ru-RU" sz="1600" dirty="0">
                <a:latin typeface="Times New Roman" pitchFamily="18" charset="0"/>
                <a:cs typeface="Times New Roman" pitchFamily="18" charset="0"/>
              </a:rPr>
              <a:t>.</a:t>
            </a:r>
          </a:p>
          <a:p>
            <a:pPr marL="0" indent="0">
              <a:buNone/>
            </a:pPr>
            <a:r>
              <a:rPr lang="ru-RU" sz="1600" dirty="0" err="1">
                <a:latin typeface="Times New Roman" pitchFamily="18" charset="0"/>
                <a:cs typeface="Times New Roman" pitchFamily="18" charset="0"/>
              </a:rPr>
              <a:t>Тексеруді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тағайындау туралы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актіні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берген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күннен бастап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 басталған болып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есептеледі</a:t>
            </a:r>
            <a:r>
              <a:rPr lang="ru-RU" sz="1600" dirty="0">
                <a:latin typeface="Times New Roman" pitchFamily="18" charset="0"/>
                <a:cs typeface="Times New Roman" pitchFamily="18" charset="0"/>
              </a:rPr>
              <a:t>.</a:t>
            </a:r>
          </a:p>
          <a:p>
            <a:endParaRPr lang="ru-RU" sz="1200" dirty="0">
              <a:latin typeface="Times New Roman" pitchFamily="18" charset="0"/>
              <a:cs typeface="Times New Roman" pitchFamily="18" charset="0"/>
            </a:endParaRPr>
          </a:p>
          <a:p>
            <a:endParaRPr lang="ru-RU" sz="1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363272" cy="5865515"/>
          </a:xfrm>
        </p:spPr>
        <p:txBody>
          <a:bodyPr>
            <a:normAutofit fontScale="70000" lnSpcReduction="20000"/>
          </a:bodyPr>
          <a:lstStyle/>
          <a:p>
            <a:pPr marL="0" indent="0">
              <a:buNone/>
            </a:pPr>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тағайындау 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қабылдаудан </a:t>
            </a:r>
            <a:r>
              <a:rPr lang="ru-RU" dirty="0">
                <a:latin typeface="Times New Roman" pitchFamily="18" charset="0"/>
                <a:cs typeface="Times New Roman" pitchFamily="18" charset="0"/>
              </a:rPr>
              <a:t>бас </a:t>
            </a:r>
            <a:r>
              <a:rPr lang="ru-RU" dirty="0" err="1">
                <a:latin typeface="Times New Roman" pitchFamily="18" charset="0"/>
                <a:cs typeface="Times New Roman" pitchFamily="18" charset="0"/>
              </a:rPr>
              <a:t>тартқан 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 асыратын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 және қадағалау органдары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лауазымды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адамының тексеру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жүргізуге қажетті материал­дарға қол жеткізуіне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кедергі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келтірілген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 хаттама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Хаттамаға 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 асыратын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бақылау және қадағалау органының лауазымды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 тексерілетін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субъектінің уәкілетті адамы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 қояды.</a:t>
            </a:r>
            <a:endParaRPr lang="ru-RU" dirty="0">
              <a:latin typeface="Times New Roman" pitchFamily="18" charset="0"/>
              <a:cs typeface="Times New Roman" pitchFamily="18" charset="0"/>
            </a:endParaRPr>
          </a:p>
          <a:p>
            <a:pPr marL="0" indent="0">
              <a:buNone/>
            </a:pPr>
            <a:r>
              <a:rPr lang="ru-RU" dirty="0" err="1">
                <a:latin typeface="Times New Roman" pitchFamily="18" charset="0"/>
                <a:cs typeface="Times New Roman" pitchFamily="18" charset="0"/>
              </a:rPr>
              <a:t>Тексерілетін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субъектінің уәкілетті адамы</a:t>
            </a:r>
            <a:r>
              <a:rPr lang="ru-RU" dirty="0">
                <a:latin typeface="Times New Roman" pitchFamily="18" charset="0"/>
                <a:cs typeface="Times New Roman" pitchFamily="18" charset="0"/>
              </a:rPr>
              <a:t> бас </a:t>
            </a:r>
            <a:r>
              <a:rPr lang="ru-RU" dirty="0" err="1">
                <a:latin typeface="Times New Roman" pitchFamily="18" charset="0"/>
                <a:cs typeface="Times New Roman" pitchFamily="18" charset="0"/>
              </a:rPr>
              <a:t>тарту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жазбаша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түсініктеме беріп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хаттамаға қол қоюдан бас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тартуға құқылы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тағайындау 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алудан</a:t>
            </a:r>
            <a:r>
              <a:rPr lang="ru-RU" dirty="0">
                <a:latin typeface="Times New Roman" pitchFamily="18" charset="0"/>
                <a:cs typeface="Times New Roman" pitchFamily="18" charset="0"/>
              </a:rPr>
              <a:t> бас </a:t>
            </a:r>
            <a:r>
              <a:rPr lang="ru-RU" dirty="0" err="1">
                <a:latin typeface="Times New Roman" pitchFamily="18" charset="0"/>
                <a:cs typeface="Times New Roman" pitchFamily="18" charset="0"/>
              </a:rPr>
              <a:t>тарту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жүргізбеу үшін негіз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табылмайды</a:t>
            </a:r>
            <a:r>
              <a:rPr lang="ru-RU" dirty="0">
                <a:latin typeface="Times New Roman" pitchFamily="18" charset="0"/>
                <a:cs typeface="Times New Roman" pitchFamily="18" charset="0"/>
              </a:rPr>
              <a:t>.</a:t>
            </a:r>
          </a:p>
          <a:p>
            <a:pPr marL="0" indent="0">
              <a:buNone/>
            </a:pPr>
            <a:r>
              <a:rPr lang="ru-RU" dirty="0">
                <a:latin typeface="Times New Roman" pitchFamily="18" charset="0"/>
                <a:cs typeface="Times New Roman" pitchFamily="18" charset="0"/>
              </a:rPr>
              <a:t>4. </a:t>
            </a:r>
            <a:r>
              <a:rPr lang="ru-RU" dirty="0" err="1">
                <a:latin typeface="Times New Roman" pitchFamily="18" charset="0"/>
                <a:cs typeface="Times New Roman" pitchFamily="18" charset="0"/>
              </a:rPr>
              <a:t>Тексеруді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тағайындау 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көрсетілген лауазымды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ғана тексеру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жүргізе алады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 ретте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жүргізуші лауазымды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адамдардың құрамы бақылау және қадағалау органының шешімі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өзгеруі мүмкін, бұл 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тексерілетін</a:t>
            </a:r>
            <a:r>
              <a:rPr lang="ru-RU" dirty="0">
                <a:latin typeface="Times New Roman" pitchFamily="18" charset="0"/>
                <a:cs typeface="Times New Roman" pitchFamily="18" charset="0"/>
              </a:rPr>
              <a:t> субъект </a:t>
            </a:r>
            <a:r>
              <a:rPr lang="ru-RU" dirty="0" err="1">
                <a:latin typeface="Times New Roman" pitchFamily="18" charset="0"/>
                <a:cs typeface="Times New Roman" pitchFamily="18" charset="0"/>
              </a:rPr>
              <a:t>және құқықтық </a:t>
            </a:r>
            <a:r>
              <a:rPr lang="ru-RU" dirty="0">
                <a:latin typeface="Times New Roman" pitchFamily="18" charset="0"/>
                <a:cs typeface="Times New Roman" pitchFamily="18" charset="0"/>
              </a:rPr>
              <a:t>статистика </a:t>
            </a:r>
            <a:r>
              <a:rPr lang="ru-RU" dirty="0" err="1">
                <a:latin typeface="Times New Roman" pitchFamily="18" charset="0"/>
                <a:cs typeface="Times New Roman" pitchFamily="18" charset="0"/>
              </a:rPr>
              <a:t>және арнайы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 </a:t>
            </a:r>
            <a:r>
              <a:rPr lang="ru-RU" dirty="0">
                <a:latin typeface="Times New Roman" pitchFamily="18" charset="0"/>
                <a:cs typeface="Times New Roman" pitchFamily="18" charset="0"/>
              </a:rPr>
              <a:t>орган </a:t>
            </a:r>
            <a:r>
              <a:rPr lang="ru-RU" dirty="0" err="1">
                <a:latin typeface="Times New Roman" pitchFamily="18" charset="0"/>
                <a:cs typeface="Times New Roman" pitchFamily="18" charset="0"/>
              </a:rPr>
              <a:t>тексеру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тағайындау 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көрсетілмеген адамдардың тексеруге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қатысуы басталғанға дейін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ауыстыру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көрсетіле отырып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хабардар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етіледі</a:t>
            </a:r>
            <a:r>
              <a:rPr lang="ru-RU" dirty="0">
                <a:latin typeface="Times New Roman" pitchFamily="18" charset="0"/>
                <a:cs typeface="Times New Roman"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57232"/>
          </a:xfrm>
        </p:spPr>
        <p:txBody>
          <a:bodyPr>
            <a:normAutofit fontScale="90000"/>
          </a:bodyPr>
          <a:lstStyle/>
          <a:p>
            <a:r>
              <a:rPr lang="ru-RU" dirty="0" err="1">
                <a:solidFill>
                  <a:srgbClr val="C00000"/>
                </a:solidFill>
                <a:latin typeface="Times New Roman" pitchFamily="18" charset="0"/>
                <a:cs typeface="Times New Roman" pitchFamily="18" charset="0"/>
              </a:rPr>
              <a:t>Тексеру</a:t>
            </a:r>
            <a:r>
              <a:rPr lang="ru-RU" dirty="0">
                <a:solidFill>
                  <a:srgbClr val="C00000"/>
                </a:solidFill>
                <a:latin typeface="Times New Roman" pitchFamily="18" charset="0"/>
                <a:cs typeface="Times New Roman" pitchFamily="18" charset="0"/>
              </a:rPr>
              <a:t> </a:t>
            </a:r>
            <a:r>
              <a:rPr lang="ru-RU" dirty="0" err="1">
                <a:solidFill>
                  <a:srgbClr val="C00000"/>
                </a:solidFill>
                <a:latin typeface="Times New Roman" pitchFamily="18" charset="0"/>
                <a:cs typeface="Times New Roman" pitchFamily="18" charset="0"/>
              </a:rPr>
              <a:t>жүргізу мерзімі</a:t>
            </a:r>
            <a:r>
              <a:rPr lang="ru-RU" dirty="0">
                <a:solidFill>
                  <a:srgbClr val="C00000"/>
                </a:solidFill>
                <a:latin typeface="Times New Roman" pitchFamily="18" charset="0"/>
                <a:cs typeface="Times New Roman" pitchFamily="18" charset="0"/>
              </a:rPr>
              <a:t> </a:t>
            </a:r>
            <a:r>
              <a:rPr lang="ru-RU" dirty="0"/>
              <a:t/>
            </a:r>
            <a:br>
              <a:rPr lang="ru-RU" dirty="0"/>
            </a:br>
            <a:endParaRPr lang="ru-RU" dirty="0"/>
          </a:p>
        </p:txBody>
      </p:sp>
      <p:sp>
        <p:nvSpPr>
          <p:cNvPr id="3" name="Содержимое 2"/>
          <p:cNvSpPr>
            <a:spLocks noGrp="1"/>
          </p:cNvSpPr>
          <p:nvPr>
            <p:ph idx="1"/>
          </p:nvPr>
        </p:nvSpPr>
        <p:spPr>
          <a:xfrm>
            <a:off x="457200" y="857232"/>
            <a:ext cx="8229600" cy="5740120"/>
          </a:xfrm>
        </p:spPr>
        <p:txBody>
          <a:bodyPr>
            <a:normAutofit fontScale="25000" lnSpcReduction="20000"/>
          </a:bodyPr>
          <a:lstStyle/>
          <a:p>
            <a:pPr marL="0" indent="0">
              <a:buNone/>
            </a:pPr>
            <a:r>
              <a:rPr lang="ru-RU" sz="7200" dirty="0">
                <a:latin typeface="Times New Roman" pitchFamily="18" charset="0"/>
                <a:cs typeface="Times New Roman" pitchFamily="18" charset="0"/>
              </a:rPr>
              <a:t>1. </a:t>
            </a:r>
            <a:r>
              <a:rPr lang="ru-RU" sz="7200" dirty="0" err="1">
                <a:latin typeface="Times New Roman" pitchFamily="18" charset="0"/>
                <a:cs typeface="Times New Roman" pitchFamily="18" charset="0"/>
              </a:rPr>
              <a:t>Тексеру</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жүргізу мерзімі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алдағы жұмыстардың көлемі, сондай-ақ қойылған міндеттер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ескеріле</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отырып</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белгіленеді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және ол</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Қазақстан Республикасының </a:t>
            </a:r>
            <a:r>
              <a:rPr lang="ru-RU" sz="7200" dirty="0" err="1">
                <a:solidFill>
                  <a:srgbClr val="00B0F0"/>
                </a:solidFill>
                <a:latin typeface="Times New Roman" pitchFamily="18" charset="0"/>
                <a:cs typeface="Times New Roman" pitchFamily="18" charset="0"/>
              </a:rPr>
              <a:t>салық заңнамасында </a:t>
            </a:r>
            <a:r>
              <a:rPr lang="ru-RU" sz="7200" dirty="0" err="1">
                <a:latin typeface="Times New Roman" pitchFamily="18" charset="0"/>
                <a:cs typeface="Times New Roman" pitchFamily="18" charset="0"/>
              </a:rPr>
              <a:t>көзделген салықтық тексеруді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сондай-ақ </a:t>
            </a:r>
            <a:r>
              <a:rPr lang="ru-RU" sz="7200" dirty="0" err="1">
                <a:solidFill>
                  <a:srgbClr val="00B0F0"/>
                </a:solidFill>
                <a:latin typeface="Times New Roman" pitchFamily="18" charset="0"/>
                <a:cs typeface="Times New Roman" pitchFamily="18" charset="0"/>
              </a:rPr>
              <a:t>санитариялық-эпидемиологиялық бақылау, </a:t>
            </a:r>
            <a:r>
              <a:rPr lang="ru-RU" sz="7200" dirty="0">
                <a:solidFill>
                  <a:srgbClr val="00B0F0"/>
                </a:solidFill>
                <a:latin typeface="Times New Roman" pitchFamily="18" charset="0"/>
                <a:cs typeface="Times New Roman" pitchFamily="18" charset="0"/>
              </a:rPr>
              <a:t>ветеринария, карантин </a:t>
            </a:r>
            <a:r>
              <a:rPr lang="ru-RU" sz="7200" dirty="0" err="1">
                <a:solidFill>
                  <a:srgbClr val="00B0F0"/>
                </a:solidFill>
                <a:latin typeface="Times New Roman" pitchFamily="18" charset="0"/>
                <a:cs typeface="Times New Roman" pitchFamily="18" charset="0"/>
              </a:rPr>
              <a:t>және өсімдіктерді қорғау</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тұқым шаруашылығы</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астық және мақта</a:t>
            </a:r>
            <a:r>
              <a:rPr lang="ru-RU" sz="7200" dirty="0" err="1">
                <a:latin typeface="Times New Roman" pitchFamily="18" charset="0"/>
                <a:cs typeface="Times New Roman" pitchFamily="18" charset="0"/>
              </a:rPr>
              <a:t> нарығы саласында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жүргізілетін тексерулерді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жүргізу кезіндегі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жекелеген</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жағдайларды қоспағанда</a:t>
            </a:r>
            <a:r>
              <a:rPr lang="ru-RU" sz="7200" dirty="0">
                <a:latin typeface="Times New Roman" pitchFamily="18" charset="0"/>
                <a:cs typeface="Times New Roman" pitchFamily="18" charset="0"/>
              </a:rPr>
              <a:t>, </a:t>
            </a:r>
            <a:r>
              <a:rPr lang="ru-RU" sz="7200" dirty="0" err="1">
                <a:solidFill>
                  <a:srgbClr val="C00000"/>
                </a:solidFill>
                <a:latin typeface="Times New Roman" pitchFamily="18" charset="0"/>
                <a:cs typeface="Times New Roman" pitchFamily="18" charset="0"/>
              </a:rPr>
              <a:t>отыз</a:t>
            </a:r>
            <a:r>
              <a:rPr lang="ru-RU" sz="7200" dirty="0">
                <a:solidFill>
                  <a:srgbClr val="C00000"/>
                </a:solidFill>
                <a:latin typeface="Times New Roman" pitchFamily="18" charset="0"/>
                <a:cs typeface="Times New Roman" pitchFamily="18" charset="0"/>
              </a:rPr>
              <a:t> </a:t>
            </a:r>
            <a:r>
              <a:rPr lang="ru-RU" sz="7200" dirty="0" err="1">
                <a:solidFill>
                  <a:srgbClr val="C00000"/>
                </a:solidFill>
                <a:latin typeface="Times New Roman" pitchFamily="18" charset="0"/>
                <a:cs typeface="Times New Roman" pitchFamily="18" charset="0"/>
              </a:rPr>
              <a:t>жұмыс күнінен аспауға тиіс</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олар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үшін салалық ерекшеліктері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ескеріле</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отырып</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тексерулер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жүргізудің мынадай</a:t>
            </a:r>
            <a:r>
              <a:rPr lang="ru-RU" sz="7200" dirty="0">
                <a:latin typeface="Times New Roman" pitchFamily="18" charset="0"/>
                <a:cs typeface="Times New Roman" pitchFamily="18" charset="0"/>
              </a:rPr>
              <a:t>:</a:t>
            </a:r>
          </a:p>
          <a:p>
            <a:pPr marL="0" indent="0">
              <a:buNone/>
            </a:pPr>
            <a:r>
              <a:rPr lang="ru-RU" sz="7200" dirty="0">
                <a:latin typeface="Times New Roman" pitchFamily="18" charset="0"/>
                <a:cs typeface="Times New Roman" pitchFamily="18" charset="0"/>
              </a:rPr>
              <a:t>1) </a:t>
            </a:r>
            <a:r>
              <a:rPr lang="ru-RU" sz="7200" dirty="0" err="1">
                <a:solidFill>
                  <a:srgbClr val="00B0F0"/>
                </a:solidFill>
                <a:latin typeface="Times New Roman" pitchFamily="18" charset="0"/>
                <a:cs typeface="Times New Roman" pitchFamily="18" charset="0"/>
              </a:rPr>
              <a:t>санитариялық-эпидемиологиялық бақылау </a:t>
            </a:r>
            <a:r>
              <a:rPr lang="ru-RU" sz="7200" dirty="0" err="1">
                <a:latin typeface="Times New Roman" pitchFamily="18" charset="0"/>
                <a:cs typeface="Times New Roman" pitchFamily="18" charset="0"/>
              </a:rPr>
              <a:t>саласындағы тексерулер</a:t>
            </a:r>
            <a:r>
              <a:rPr lang="ru-RU" sz="7200" dirty="0">
                <a:latin typeface="Times New Roman" pitchFamily="18" charset="0"/>
                <a:cs typeface="Times New Roman" pitchFamily="18" charset="0"/>
              </a:rPr>
              <a:t> – </a:t>
            </a:r>
            <a:r>
              <a:rPr lang="ru-RU" sz="7200" dirty="0">
                <a:solidFill>
                  <a:srgbClr val="FF0000"/>
                </a:solidFill>
                <a:latin typeface="Times New Roman" pitchFamily="18" charset="0"/>
                <a:cs typeface="Times New Roman" pitchFamily="18" charset="0"/>
              </a:rPr>
              <a:t>он бес </a:t>
            </a:r>
            <a:r>
              <a:rPr lang="ru-RU" sz="7200" dirty="0" err="1">
                <a:solidFill>
                  <a:srgbClr val="FF0000"/>
                </a:solidFill>
                <a:latin typeface="Times New Roman" pitchFamily="18" charset="0"/>
                <a:cs typeface="Times New Roman" pitchFamily="18" charset="0"/>
              </a:rPr>
              <a:t>жұмыс күніне дейін</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және </a:t>
            </a:r>
            <a:r>
              <a:rPr lang="ru-RU" sz="7200" dirty="0">
                <a:solidFill>
                  <a:srgbClr val="FF0000"/>
                </a:solidFill>
                <a:latin typeface="Times New Roman" pitchFamily="18" charset="0"/>
                <a:cs typeface="Times New Roman" pitchFamily="18" charset="0"/>
              </a:rPr>
              <a:t>он бес </a:t>
            </a:r>
            <a:r>
              <a:rPr lang="ru-RU" sz="7200" dirty="0" err="1">
                <a:solidFill>
                  <a:srgbClr val="FF0000"/>
                </a:solidFill>
                <a:latin typeface="Times New Roman" pitchFamily="18" charset="0"/>
                <a:cs typeface="Times New Roman" pitchFamily="18" charset="0"/>
              </a:rPr>
              <a:t>жұмыс күніне </a:t>
            </a:r>
            <a:r>
              <a:rPr lang="ru-RU" sz="7200" dirty="0" err="1">
                <a:latin typeface="Times New Roman" pitchFamily="18" charset="0"/>
                <a:cs typeface="Times New Roman" pitchFamily="18" charset="0"/>
              </a:rPr>
              <a:t>дейін</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ұзартылатын</a:t>
            </a:r>
            <a:r>
              <a:rPr lang="ru-RU" sz="7200" dirty="0">
                <a:latin typeface="Times New Roman" pitchFamily="18" charset="0"/>
                <a:cs typeface="Times New Roman" pitchFamily="18" charset="0"/>
              </a:rPr>
              <a:t>;</a:t>
            </a:r>
          </a:p>
          <a:p>
            <a:pPr marL="0" indent="0">
              <a:buNone/>
            </a:pPr>
            <a:r>
              <a:rPr lang="ru-RU" sz="7200" dirty="0">
                <a:latin typeface="Times New Roman" pitchFamily="18" charset="0"/>
                <a:cs typeface="Times New Roman" pitchFamily="18" charset="0"/>
              </a:rPr>
              <a:t>2</a:t>
            </a:r>
            <a:r>
              <a:rPr lang="ru-RU" sz="7200" dirty="0">
                <a:solidFill>
                  <a:srgbClr val="00B0F0"/>
                </a:solidFill>
                <a:latin typeface="Times New Roman" pitchFamily="18" charset="0"/>
                <a:cs typeface="Times New Roman" pitchFamily="18" charset="0"/>
              </a:rPr>
              <a:t>) ветеринария, карантин </a:t>
            </a:r>
            <a:r>
              <a:rPr lang="ru-RU" sz="7200" dirty="0" err="1">
                <a:solidFill>
                  <a:srgbClr val="00B0F0"/>
                </a:solidFill>
                <a:latin typeface="Times New Roman" pitchFamily="18" charset="0"/>
                <a:cs typeface="Times New Roman" pitchFamily="18" charset="0"/>
              </a:rPr>
              <a:t>және өсімдіктерді қорғау</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тұқым шаруашылығы</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астық және мақта</a:t>
            </a:r>
            <a:r>
              <a:rPr lang="ru-RU" sz="7200" dirty="0" err="1">
                <a:latin typeface="Times New Roman" pitchFamily="18" charset="0"/>
                <a:cs typeface="Times New Roman" pitchFamily="18" charset="0"/>
              </a:rPr>
              <a:t> нарығы саласында</a:t>
            </a:r>
            <a:r>
              <a:rPr lang="ru-RU" sz="7200" dirty="0">
                <a:latin typeface="Times New Roman" pitchFamily="18" charset="0"/>
                <a:cs typeface="Times New Roman" pitchFamily="18" charset="0"/>
              </a:rPr>
              <a:t> – </a:t>
            </a:r>
            <a:r>
              <a:rPr lang="ru-RU" sz="7200" dirty="0">
                <a:solidFill>
                  <a:srgbClr val="FF0000"/>
                </a:solidFill>
                <a:latin typeface="Times New Roman" pitchFamily="18" charset="0"/>
                <a:cs typeface="Times New Roman" pitchFamily="18" charset="0"/>
              </a:rPr>
              <a:t>бес </a:t>
            </a:r>
            <a:r>
              <a:rPr lang="ru-RU" sz="7200" dirty="0" err="1">
                <a:solidFill>
                  <a:srgbClr val="FF0000"/>
                </a:solidFill>
                <a:latin typeface="Times New Roman" pitchFamily="18" charset="0"/>
                <a:cs typeface="Times New Roman" pitchFamily="18" charset="0"/>
              </a:rPr>
              <a:t>жұмыс күнінен аспайтын</a:t>
            </a:r>
            <a:r>
              <a:rPr lang="ru-RU" sz="7200" dirty="0">
                <a:solidFill>
                  <a:srgbClr val="FF0000"/>
                </a:solidFill>
                <a:latin typeface="Times New Roman" pitchFamily="18" charset="0"/>
                <a:cs typeface="Times New Roman" pitchFamily="18" charset="0"/>
              </a:rPr>
              <a:t> </a:t>
            </a:r>
            <a:r>
              <a:rPr lang="ru-RU" sz="7200" dirty="0" err="1">
                <a:latin typeface="Times New Roman" pitchFamily="18" charset="0"/>
                <a:cs typeface="Times New Roman" pitchFamily="18" charset="0"/>
              </a:rPr>
              <a:t>және </a:t>
            </a:r>
            <a:r>
              <a:rPr lang="ru-RU" sz="7200" dirty="0" err="1">
                <a:solidFill>
                  <a:srgbClr val="FF0000"/>
                </a:solidFill>
                <a:latin typeface="Times New Roman" pitchFamily="18" charset="0"/>
                <a:cs typeface="Times New Roman" pitchFamily="18" charset="0"/>
              </a:rPr>
              <a:t>бес</a:t>
            </a:r>
            <a:r>
              <a:rPr lang="ru-RU" sz="7200" dirty="0">
                <a:solidFill>
                  <a:srgbClr val="FF0000"/>
                </a:solidFill>
                <a:latin typeface="Times New Roman" pitchFamily="18" charset="0"/>
                <a:cs typeface="Times New Roman" pitchFamily="18" charset="0"/>
              </a:rPr>
              <a:t> </a:t>
            </a:r>
            <a:r>
              <a:rPr lang="ru-RU" sz="7200" dirty="0" err="1">
                <a:solidFill>
                  <a:srgbClr val="FF0000"/>
                </a:solidFill>
                <a:latin typeface="Times New Roman" pitchFamily="18" charset="0"/>
                <a:cs typeface="Times New Roman" pitchFamily="18" charset="0"/>
              </a:rPr>
              <a:t>жұмыс күніне дейін</a:t>
            </a:r>
            <a:r>
              <a:rPr lang="ru-RU" sz="7200" dirty="0">
                <a:solidFill>
                  <a:srgbClr val="FF0000"/>
                </a:solidFill>
                <a:latin typeface="Times New Roman" pitchFamily="18" charset="0"/>
                <a:cs typeface="Times New Roman" pitchFamily="18" charset="0"/>
              </a:rPr>
              <a:t> </a:t>
            </a:r>
            <a:r>
              <a:rPr lang="ru-RU" sz="7200" dirty="0" err="1">
                <a:solidFill>
                  <a:srgbClr val="FF0000"/>
                </a:solidFill>
                <a:latin typeface="Times New Roman" pitchFamily="18" charset="0"/>
                <a:cs typeface="Times New Roman" pitchFamily="18" charset="0"/>
              </a:rPr>
              <a:t>ұзартылатын </a:t>
            </a:r>
            <a:r>
              <a:rPr lang="ru-RU" sz="7200" dirty="0" err="1">
                <a:latin typeface="Times New Roman" pitchFamily="18" charset="0"/>
                <a:cs typeface="Times New Roman" pitchFamily="18" charset="0"/>
              </a:rPr>
              <a:t>мерзімдері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белгіленген</a:t>
            </a:r>
            <a:r>
              <a:rPr lang="ru-RU" sz="7200" dirty="0">
                <a:latin typeface="Times New Roman" pitchFamily="18" charset="0"/>
                <a:cs typeface="Times New Roman" pitchFamily="18" charset="0"/>
              </a:rPr>
              <a:t>.</a:t>
            </a:r>
          </a:p>
          <a:p>
            <a:pPr marL="0" indent="0">
              <a:buNone/>
            </a:pPr>
            <a:r>
              <a:rPr lang="ru-RU" sz="7200" dirty="0" err="1">
                <a:latin typeface="Times New Roman" pitchFamily="18" charset="0"/>
                <a:cs typeface="Times New Roman" pitchFamily="18" charset="0"/>
              </a:rPr>
              <a:t>Қазақстан Республикасының </a:t>
            </a:r>
            <a:r>
              <a:rPr lang="ru-RU" sz="7200" dirty="0" err="1">
                <a:solidFill>
                  <a:srgbClr val="00B0F0"/>
                </a:solidFill>
                <a:latin typeface="Times New Roman" pitchFamily="18" charset="0"/>
                <a:cs typeface="Times New Roman" pitchFamily="18" charset="0"/>
              </a:rPr>
              <a:t>салық заңнамасында көзделген салықтық тексерулерді</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жүргізу кезіндегі</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жекелеген</a:t>
            </a:r>
            <a:r>
              <a:rPr lang="ru-RU" sz="7200" dirty="0">
                <a:solidFill>
                  <a:srgbClr val="00B0F0"/>
                </a:solidFill>
                <a:latin typeface="Times New Roman" pitchFamily="18" charset="0"/>
                <a:cs typeface="Times New Roman" pitchFamily="18" charset="0"/>
              </a:rPr>
              <a:t> </a:t>
            </a:r>
            <a:r>
              <a:rPr lang="ru-RU" sz="7200" dirty="0" err="1">
                <a:solidFill>
                  <a:srgbClr val="00B0F0"/>
                </a:solidFill>
                <a:latin typeface="Times New Roman" pitchFamily="18" charset="0"/>
                <a:cs typeface="Times New Roman" pitchFamily="18" charset="0"/>
              </a:rPr>
              <a:t>жағдайларды жә­не </a:t>
            </a:r>
            <a:r>
              <a:rPr lang="ru-RU" sz="7200" dirty="0">
                <a:solidFill>
                  <a:srgbClr val="00B0F0"/>
                </a:solidFill>
                <a:latin typeface="Times New Roman" pitchFamily="18" charset="0"/>
                <a:cs typeface="Times New Roman" pitchFamily="18" charset="0"/>
              </a:rPr>
              <a:t>осы </a:t>
            </a:r>
            <a:r>
              <a:rPr lang="ru-RU" sz="7200" dirty="0" err="1">
                <a:solidFill>
                  <a:srgbClr val="00B0F0"/>
                </a:solidFill>
                <a:latin typeface="Times New Roman" pitchFamily="18" charset="0"/>
                <a:cs typeface="Times New Roman" pitchFamily="18" charset="0"/>
              </a:rPr>
              <a:t>тармақта көзделген жағдайларды қоспағанда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арнайы</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зерттеулер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сынақтар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сараптамалар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жүргізу қажет болғанда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сондай-ақ тексеру</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көлемінің ауқымды болуына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байланысты</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бақылау және қадағалау органының басшысы</a:t>
            </a:r>
            <a:r>
              <a:rPr lang="ru-RU" sz="7200" dirty="0">
                <a:latin typeface="Times New Roman" pitchFamily="18" charset="0"/>
                <a:cs typeface="Times New Roman" pitchFamily="18" charset="0"/>
              </a:rPr>
              <a:t> (не </a:t>
            </a:r>
            <a:r>
              <a:rPr lang="ru-RU" sz="7200" dirty="0" err="1">
                <a:latin typeface="Times New Roman" pitchFamily="18" charset="0"/>
                <a:cs typeface="Times New Roman" pitchFamily="18" charset="0"/>
              </a:rPr>
              <a:t>оның орнындағы адам</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тексеру</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жүргізудің мерзімін</a:t>
            </a:r>
            <a:r>
              <a:rPr lang="ru-RU" sz="7200" dirty="0">
                <a:latin typeface="Times New Roman" pitchFamily="18" charset="0"/>
                <a:cs typeface="Times New Roman" pitchFamily="18" charset="0"/>
              </a:rPr>
              <a:t> </a:t>
            </a:r>
            <a:r>
              <a:rPr lang="ru-RU" sz="7200" dirty="0" err="1">
                <a:solidFill>
                  <a:srgbClr val="C00000"/>
                </a:solidFill>
                <a:latin typeface="Times New Roman" pitchFamily="18" charset="0"/>
                <a:cs typeface="Times New Roman" pitchFamily="18" charset="0"/>
              </a:rPr>
              <a:t>отыз</a:t>
            </a:r>
            <a:r>
              <a:rPr lang="ru-RU" sz="7200" dirty="0">
                <a:solidFill>
                  <a:srgbClr val="C00000"/>
                </a:solidFill>
                <a:latin typeface="Times New Roman" pitchFamily="18" charset="0"/>
                <a:cs typeface="Times New Roman" pitchFamily="18" charset="0"/>
              </a:rPr>
              <a:t> </a:t>
            </a:r>
            <a:r>
              <a:rPr lang="ru-RU" sz="7200" dirty="0" err="1">
                <a:solidFill>
                  <a:srgbClr val="C00000"/>
                </a:solidFill>
                <a:latin typeface="Times New Roman" pitchFamily="18" charset="0"/>
                <a:cs typeface="Times New Roman" pitchFamily="18" charset="0"/>
              </a:rPr>
              <a:t>жұмыс күнінен асп</a:t>
            </a:r>
            <a:r>
              <a:rPr lang="ru-RU" sz="7200" dirty="0" err="1">
                <a:solidFill>
                  <a:srgbClr val="FF0000"/>
                </a:solidFill>
                <a:latin typeface="Times New Roman" pitchFamily="18" charset="0"/>
                <a:cs typeface="Times New Roman" pitchFamily="18" charset="0"/>
              </a:rPr>
              <a:t>айтын</a:t>
            </a:r>
            <a:r>
              <a:rPr lang="ru-RU" sz="7200" dirty="0">
                <a:solidFill>
                  <a:srgbClr val="FF0000"/>
                </a:solidFill>
                <a:latin typeface="Times New Roman" pitchFamily="18" charset="0"/>
                <a:cs typeface="Times New Roman" pitchFamily="18" charset="0"/>
              </a:rPr>
              <a:t> </a:t>
            </a:r>
            <a:r>
              <a:rPr lang="ru-RU" sz="7200" dirty="0" err="1">
                <a:latin typeface="Times New Roman" pitchFamily="18" charset="0"/>
                <a:cs typeface="Times New Roman" pitchFamily="18" charset="0"/>
              </a:rPr>
              <a:t>мерзімге</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бір</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рет</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қана ұзарта алады</a:t>
            </a:r>
            <a:r>
              <a:rPr lang="ru-RU" sz="7200" dirty="0">
                <a:latin typeface="Times New Roman" pitchFamily="18" charset="0"/>
                <a:cs typeface="Times New Roman" pitchFamily="18" charset="0"/>
              </a:rPr>
              <a:t>.</a:t>
            </a:r>
          </a:p>
          <a:p>
            <a:pPr marL="0" indent="0">
              <a:buNone/>
            </a:pPr>
            <a:r>
              <a:rPr lang="ru-RU" sz="7200" dirty="0" err="1">
                <a:latin typeface="Times New Roman" pitchFamily="18" charset="0"/>
                <a:cs typeface="Times New Roman" pitchFamily="18" charset="0"/>
              </a:rPr>
              <a:t>Тексеру</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мерзімдері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ұзартылған жағдайда мемлекеттік</a:t>
            </a:r>
            <a:r>
              <a:rPr lang="ru-RU" sz="7200" dirty="0">
                <a:latin typeface="Times New Roman" pitchFamily="18" charset="0"/>
                <a:cs typeface="Times New Roman" pitchFamily="18" charset="0"/>
              </a:rPr>
              <a:t> орган </a:t>
            </a:r>
            <a:r>
              <a:rPr lang="ru-RU" sz="7200" dirty="0" err="1">
                <a:latin typeface="Times New Roman" pitchFamily="18" charset="0"/>
                <a:cs typeface="Times New Roman" pitchFamily="18" charset="0"/>
              </a:rPr>
              <a:t>мін­детті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түрде құқықтық </a:t>
            </a:r>
            <a:r>
              <a:rPr lang="ru-RU" sz="7200" dirty="0">
                <a:latin typeface="Times New Roman" pitchFamily="18" charset="0"/>
                <a:cs typeface="Times New Roman" pitchFamily="18" charset="0"/>
              </a:rPr>
              <a:t>статистика </a:t>
            </a:r>
            <a:r>
              <a:rPr lang="ru-RU" sz="7200" dirty="0" err="1">
                <a:latin typeface="Times New Roman" pitchFamily="18" charset="0"/>
                <a:cs typeface="Times New Roman" pitchFamily="18" charset="0"/>
              </a:rPr>
              <a:t>және арнайы</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есепке</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алу</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жөніндегі уәкілетті органда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тіркей</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отырып</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тексеруді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ұзарту туралы</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қосымша актіні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ресімдейді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онда</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тексеруді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тағайындау туралы</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алдыңғы актінің нөмірі </a:t>
            </a:r>
            <a:r>
              <a:rPr lang="ru-RU" sz="7200" dirty="0">
                <a:latin typeface="Times New Roman" pitchFamily="18" charset="0"/>
                <a:cs typeface="Times New Roman" pitchFamily="18" charset="0"/>
              </a:rPr>
              <a:t>мен </a:t>
            </a:r>
            <a:r>
              <a:rPr lang="ru-RU" sz="7200" dirty="0" err="1">
                <a:latin typeface="Times New Roman" pitchFamily="18" charset="0"/>
                <a:cs typeface="Times New Roman" pitchFamily="18" charset="0"/>
              </a:rPr>
              <a:t>тіркелген</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күні және ұзартудың себебі</a:t>
            </a:r>
            <a:r>
              <a:rPr lang="ru-RU" sz="7200" dirty="0">
                <a:latin typeface="Times New Roman" pitchFamily="18" charset="0"/>
                <a:cs typeface="Times New Roman" pitchFamily="18" charset="0"/>
              </a:rPr>
              <a:t> </a:t>
            </a:r>
            <a:r>
              <a:rPr lang="ru-RU" sz="7200" dirty="0" err="1">
                <a:latin typeface="Times New Roman" pitchFamily="18" charset="0"/>
                <a:cs typeface="Times New Roman" pitchFamily="18" charset="0"/>
              </a:rPr>
              <a:t>көрсетіледі</a:t>
            </a:r>
            <a:r>
              <a:rPr lang="ru-RU" sz="7200" dirty="0">
                <a:latin typeface="Times New Roman" pitchFamily="18" charset="0"/>
                <a:cs typeface="Times New Roman" pitchFamily="18" charset="0"/>
              </a:rPr>
              <a:t>.</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404664"/>
            <a:ext cx="8661648" cy="5411807"/>
          </a:xfrm>
        </p:spPr>
        <p:txBody>
          <a:bodyPr>
            <a:noAutofit/>
          </a:bodyPr>
          <a:lstStyle/>
          <a:p>
            <a:pPr marL="0" indent="0">
              <a:buNone/>
            </a:pPr>
            <a:r>
              <a:rPr lang="ru-RU" sz="1800" dirty="0" err="1">
                <a:latin typeface="Times New Roman" pitchFamily="18" charset="0"/>
                <a:cs typeface="Times New Roman" pitchFamily="18" charset="0"/>
              </a:rPr>
              <a:t>Тексеру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бір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айдан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аспайтын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мерзімге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бір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рет</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тоқтатыла тұруы мүмкін.</a:t>
            </a:r>
            <a:endParaRPr lang="ru-RU" sz="1800" dirty="0">
              <a:latin typeface="Times New Roman" pitchFamily="18" charset="0"/>
              <a:cs typeface="Times New Roman" pitchFamily="18" charset="0"/>
            </a:endParaRPr>
          </a:p>
          <a:p>
            <a:pPr marL="0" indent="0">
              <a:buNone/>
            </a:pPr>
            <a:r>
              <a:rPr lang="ru-RU" sz="1800" dirty="0" err="1">
                <a:latin typeface="Times New Roman" pitchFamily="18" charset="0"/>
                <a:cs typeface="Times New Roman" pitchFamily="18" charset="0"/>
              </a:rPr>
              <a:t>Тексеру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 аясында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шет</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мемлекеттерден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елеулі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мәні </a:t>
            </a:r>
            <a:r>
              <a:rPr lang="ru-RU" sz="1800" dirty="0">
                <a:latin typeface="Times New Roman" pitchFamily="18" charset="0"/>
                <a:cs typeface="Times New Roman" pitchFamily="18" charset="0"/>
              </a:rPr>
              <a:t>бар </a:t>
            </a:r>
            <a:r>
              <a:rPr lang="ru-RU" sz="1800" dirty="0" err="1">
                <a:latin typeface="Times New Roman" pitchFamily="18" charset="0"/>
                <a:cs typeface="Times New Roman" pitchFamily="18" charset="0"/>
              </a:rPr>
              <a:t>мәліметтер және құжаттар алу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отыз</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жұмыс күнінен асатын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мерзімде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арнайы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зерттеулер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сынақтар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сараптамалар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 қажет болған жағдайларда тексеру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 мерзімі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оларды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алғанға </a:t>
            </a:r>
            <a:r>
              <a:rPr lang="ru-RU" sz="1800" dirty="0">
                <a:latin typeface="Times New Roman" pitchFamily="18" charset="0"/>
                <a:cs typeface="Times New Roman" pitchFamily="18" charset="0"/>
              </a:rPr>
              <a:t>не </a:t>
            </a:r>
            <a:r>
              <a:rPr lang="ru-RU" sz="1800" dirty="0" err="1">
                <a:latin typeface="Times New Roman" pitchFamily="18" charset="0"/>
                <a:cs typeface="Times New Roman" pitchFamily="18" charset="0"/>
              </a:rPr>
              <a:t>орындағанға дейін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тоқтатыла тұрады</a:t>
            </a:r>
            <a:r>
              <a:rPr lang="ru-RU" sz="1800" dirty="0">
                <a:latin typeface="Times New Roman" pitchFamily="18" charset="0"/>
                <a:cs typeface="Times New Roman" pitchFamily="18" charset="0"/>
              </a:rPr>
              <a:t>.</a:t>
            </a:r>
          </a:p>
          <a:p>
            <a:pPr marL="0" indent="0">
              <a:buNone/>
            </a:pPr>
            <a:r>
              <a:rPr lang="ru-RU" sz="1800" dirty="0" err="1">
                <a:latin typeface="Times New Roman" pitchFamily="18" charset="0"/>
                <a:cs typeface="Times New Roman" pitchFamily="18" charset="0"/>
              </a:rPr>
              <a:t>Тексерілетін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субъектіні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тоқтата тұру </a:t>
            </a:r>
            <a:r>
              <a:rPr lang="ru-RU" sz="1800" dirty="0">
                <a:latin typeface="Times New Roman" pitchFamily="18" charset="0"/>
                <a:cs typeface="Times New Roman" pitchFamily="18" charset="0"/>
              </a:rPr>
              <a:t>не </a:t>
            </a:r>
            <a:r>
              <a:rPr lang="ru-RU" sz="1800" dirty="0" err="1">
                <a:latin typeface="Times New Roman" pitchFamily="18" charset="0"/>
                <a:cs typeface="Times New Roman" pitchFamily="18" charset="0"/>
              </a:rPr>
              <a:t>қайта бастау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туралы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хабардар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ету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құқықтық </a:t>
            </a:r>
            <a:r>
              <a:rPr lang="ru-RU" sz="1800" dirty="0">
                <a:latin typeface="Times New Roman" pitchFamily="18" charset="0"/>
                <a:cs typeface="Times New Roman" pitchFamily="18" charset="0"/>
              </a:rPr>
              <a:t>статистика </a:t>
            </a:r>
            <a:r>
              <a:rPr lang="ru-RU" sz="1800" dirty="0" err="1">
                <a:latin typeface="Times New Roman" pitchFamily="18" charset="0"/>
                <a:cs typeface="Times New Roman" pitchFamily="18" charset="0"/>
              </a:rPr>
              <a:t>және арнайы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есепке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алу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жө­ніндегі уәкілетті органды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хабардар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ете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отырып</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тоқ­тата тұруға </a:t>
            </a:r>
            <a:r>
              <a:rPr lang="ru-RU" sz="1800" dirty="0">
                <a:latin typeface="Times New Roman" pitchFamily="18" charset="0"/>
                <a:cs typeface="Times New Roman" pitchFamily="18" charset="0"/>
              </a:rPr>
              <a:t>не </a:t>
            </a:r>
            <a:r>
              <a:rPr lang="ru-RU" sz="1800" dirty="0" err="1">
                <a:latin typeface="Times New Roman" pitchFamily="18" charset="0"/>
                <a:cs typeface="Times New Roman" pitchFamily="18" charset="0"/>
              </a:rPr>
              <a:t>қайта бастауға дейін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бір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күн бұрын жүргізіледі</a:t>
            </a:r>
            <a:r>
              <a:rPr lang="ru-RU" sz="1800" dirty="0">
                <a:latin typeface="Times New Roman" pitchFamily="18" charset="0"/>
                <a:cs typeface="Times New Roman" pitchFamily="18" charset="0"/>
              </a:rPr>
              <a:t>.</a:t>
            </a:r>
          </a:p>
          <a:p>
            <a:pPr marL="0" indent="0">
              <a:buNone/>
            </a:pPr>
            <a:r>
              <a:rPr lang="ru-RU" sz="1800" dirty="0" err="1">
                <a:latin typeface="Times New Roman" pitchFamily="18" charset="0"/>
                <a:cs typeface="Times New Roman" pitchFamily="18" charset="0"/>
              </a:rPr>
              <a:t>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тоқтата тұру немесе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қайта бастау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кезінде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тоқтата тұру </a:t>
            </a:r>
            <a:r>
              <a:rPr lang="ru-RU" sz="1800" dirty="0">
                <a:latin typeface="Times New Roman" pitchFamily="18" charset="0"/>
                <a:cs typeface="Times New Roman" pitchFamily="18" charset="0"/>
              </a:rPr>
              <a:t>не </a:t>
            </a:r>
            <a:r>
              <a:rPr lang="ru-RU" sz="1800" dirty="0" err="1">
                <a:latin typeface="Times New Roman" pitchFamily="18" charset="0"/>
                <a:cs typeface="Times New Roman" pitchFamily="18" charset="0"/>
              </a:rPr>
              <a:t>қайта бастау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туралы</a:t>
            </a:r>
            <a:r>
              <a:rPr lang="ru-RU" sz="1800" dirty="0">
                <a:latin typeface="Times New Roman" pitchFamily="18" charset="0"/>
                <a:cs typeface="Times New Roman" pitchFamily="18" charset="0"/>
              </a:rPr>
              <a:t> акт </a:t>
            </a:r>
            <a:r>
              <a:rPr lang="ru-RU" sz="1800" dirty="0" err="1">
                <a:latin typeface="Times New Roman" pitchFamily="18" charset="0"/>
                <a:cs typeface="Times New Roman" pitchFamily="18" charset="0"/>
              </a:rPr>
              <a:t>шығарылады</a:t>
            </a:r>
            <a:r>
              <a:rPr lang="ru-RU" sz="1800" dirty="0">
                <a:latin typeface="Times New Roman" pitchFamily="18" charset="0"/>
                <a:cs typeface="Times New Roman" pitchFamily="18" charset="0"/>
              </a:rPr>
              <a:t>.</a:t>
            </a:r>
          </a:p>
          <a:p>
            <a:pPr marL="0" indent="0">
              <a:buNone/>
            </a:pPr>
            <a:r>
              <a:rPr lang="ru-RU" sz="1800" dirty="0" err="1">
                <a:latin typeface="Times New Roman" pitchFamily="18" charset="0"/>
                <a:cs typeface="Times New Roman" pitchFamily="18" charset="0"/>
              </a:rPr>
              <a:t>Тоқтатыла тұрған 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 мерзімін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есептеу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ол</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қайта басталған күннен бастап</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жалғасады.</a:t>
            </a:r>
            <a:endParaRPr lang="ru-RU" sz="1800" dirty="0">
              <a:latin typeface="Times New Roman" pitchFamily="18" charset="0"/>
              <a:cs typeface="Times New Roman" pitchFamily="18" charset="0"/>
            </a:endParaRPr>
          </a:p>
          <a:p>
            <a:pPr marL="0" indent="0">
              <a:buNone/>
            </a:pPr>
            <a:r>
              <a:rPr lang="ru-RU" sz="1800" dirty="0" err="1">
                <a:latin typeface="Times New Roman" pitchFamily="18" charset="0"/>
                <a:cs typeface="Times New Roman" pitchFamily="18" charset="0"/>
              </a:rPr>
              <a:t>Тоқтатыла тұрған және </a:t>
            </a:r>
            <a:r>
              <a:rPr lang="ru-RU" sz="1800" dirty="0">
                <a:latin typeface="Times New Roman" pitchFamily="18" charset="0"/>
                <a:cs typeface="Times New Roman" pitchFamily="18" charset="0"/>
              </a:rPr>
              <a:t>осы </a:t>
            </a:r>
            <a:r>
              <a:rPr lang="ru-RU" sz="1800" dirty="0" err="1">
                <a:latin typeface="Times New Roman" pitchFamily="18" charset="0"/>
                <a:cs typeface="Times New Roman" pitchFamily="18" charset="0"/>
              </a:rPr>
              <a:t>бапта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белгіленген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мерзімдерде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қай­та басталмаған тексеру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бойынша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тексерілетін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субъектіні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тексеруді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қайта жүргізуге жол</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берілмейді</a:t>
            </a:r>
            <a:r>
              <a:rPr lang="ru-RU" sz="1800" dirty="0">
                <a:latin typeface="Times New Roman" pitchFamily="18" charset="0"/>
                <a:cs typeface="Times New Roman" pitchFamily="18" charset="0"/>
              </a:rPr>
              <a:t>.</a:t>
            </a:r>
          </a:p>
          <a:p>
            <a:pPr marL="0" indent="0">
              <a:buNone/>
            </a:pPr>
            <a:r>
              <a:rPr lang="ru-RU" sz="1800" dirty="0" err="1">
                <a:latin typeface="Times New Roman" pitchFamily="18" charset="0"/>
                <a:cs typeface="Times New Roman" pitchFamily="18" charset="0"/>
              </a:rPr>
              <a:t>Салық қызметі органдары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жүзеге асыратын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тексерулерді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жүр­гізудің, ұзартудың және тоқтата тұрудың тәртібі </a:t>
            </a:r>
            <a:r>
              <a:rPr lang="ru-RU" sz="1800" dirty="0">
                <a:latin typeface="Times New Roman" pitchFamily="18" charset="0"/>
                <a:cs typeface="Times New Roman" pitchFamily="18" charset="0"/>
              </a:rPr>
              <a:t>мен </a:t>
            </a:r>
            <a:r>
              <a:rPr lang="ru-RU" sz="1800" dirty="0" err="1">
                <a:latin typeface="Times New Roman" pitchFamily="18" charset="0"/>
                <a:cs typeface="Times New Roman" pitchFamily="18" charset="0"/>
              </a:rPr>
              <a:t>мерзімдерінің ерекшеліктері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Қазақстан Республикасының Салық кодексінде</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айқындалады</a:t>
            </a:r>
            <a:r>
              <a:rPr lang="ru-RU" sz="1800" dirty="0">
                <a:latin typeface="Times New Roman" pitchFamily="18" charset="0"/>
                <a:cs typeface="Times New Roman" pitchFamily="18" charset="0"/>
              </a:rPr>
              <a:t>.</a:t>
            </a:r>
          </a:p>
          <a:p>
            <a:endParaRPr lang="ru-RU" sz="1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2" y="86043"/>
            <a:ext cx="8229600" cy="1470750"/>
          </a:xfrm>
        </p:spPr>
        <p:txBody>
          <a:bodyPr>
            <a:noAutofit/>
          </a:bodyPr>
          <a:lstStyle/>
          <a:p>
            <a:r>
              <a:rPr lang="kk-KZ" sz="2400" i="1" u="sng" dirty="0" smtClean="0">
                <a:solidFill>
                  <a:srgbClr val="FF0000"/>
                </a:solidFill>
                <a:latin typeface="Times New Roman" panose="02020603050405020304" pitchFamily="18" charset="0"/>
                <a:cs typeface="Times New Roman" panose="02020603050405020304" pitchFamily="18" charset="0"/>
              </a:rPr>
              <a:t>Мемлекеттік </a:t>
            </a:r>
            <a:r>
              <a:rPr lang="kk-KZ" sz="2400" i="1" u="sng" dirty="0">
                <a:solidFill>
                  <a:srgbClr val="FF0000"/>
                </a:solidFill>
                <a:latin typeface="Times New Roman" panose="02020603050405020304" pitchFamily="18" charset="0"/>
                <a:cs typeface="Times New Roman" panose="02020603050405020304" pitchFamily="18" charset="0"/>
              </a:rPr>
              <a:t>бақылаудың және қадағалаудың міндеттері</a:t>
            </a:r>
            <a:br>
              <a:rPr lang="kk-KZ" sz="2400" i="1" u="sng" dirty="0">
                <a:solidFill>
                  <a:srgbClr val="FF0000"/>
                </a:solidFill>
                <a:latin typeface="Times New Roman" panose="02020603050405020304" pitchFamily="18" charset="0"/>
                <a:cs typeface="Times New Roman" panose="02020603050405020304" pitchFamily="18" charset="0"/>
              </a:rPr>
            </a:br>
            <a:r>
              <a:rPr lang="kk-KZ" sz="2400" i="1" u="sng" dirty="0">
                <a:solidFill>
                  <a:schemeClr val="tx2"/>
                </a:solidFill>
                <a:latin typeface="Times New Roman" panose="02020603050405020304" pitchFamily="18" charset="0"/>
                <a:cs typeface="Times New Roman" panose="02020603050405020304" pitchFamily="18" charset="0"/>
              </a:rPr>
              <a:t>ҚР Кәсіпкерлік кодексі 130 бабына сәйқес мемлекеттік бақылаудың және қадағалаудың міндеттері</a:t>
            </a:r>
            <a:r>
              <a:rPr lang="ru-KZ" sz="2400" i="1" u="sng" dirty="0">
                <a:solidFill>
                  <a:srgbClr val="FF0000"/>
                </a:solidFill>
                <a:latin typeface="Times New Roman" panose="02020603050405020304" pitchFamily="18" charset="0"/>
                <a:cs typeface="Times New Roman" panose="02020603050405020304" pitchFamily="18" charset="0"/>
              </a:rPr>
              <a:t/>
            </a:r>
            <a:br>
              <a:rPr lang="ru-KZ" sz="2400" i="1" u="sng" dirty="0">
                <a:solidFill>
                  <a:srgbClr val="FF0000"/>
                </a:solidFill>
                <a:latin typeface="Times New Roman" panose="02020603050405020304" pitchFamily="18" charset="0"/>
                <a:cs typeface="Times New Roman" panose="02020603050405020304" pitchFamily="18" charset="0"/>
              </a:rPr>
            </a:br>
            <a:endParaRPr lang="ru-RU" sz="2400" i="1" u="sng" dirty="0">
              <a:solidFill>
                <a:srgbClr val="FF0000"/>
              </a:solidFill>
            </a:endParaRPr>
          </a:p>
        </p:txBody>
      </p:sp>
      <p:pic>
        <p:nvPicPr>
          <p:cNvPr id="3" name="Picture 2" descr="D:\данияр\НН\точечный рисунок.jpg"/>
          <p:cNvPicPr>
            <a:picLocks noGrp="1" noChangeAspect="1" noChangeArrowheads="1"/>
          </p:cNvPicPr>
          <p:nvPr>
            <p:ph idx="1"/>
          </p:nvPr>
        </p:nvPicPr>
        <p:blipFill>
          <a:blip r:embed="rId2"/>
          <a:srcRect/>
          <a:stretch>
            <a:fillRect/>
          </a:stretch>
        </p:blipFill>
        <p:spPr>
          <a:xfrm>
            <a:off x="0" y="500042"/>
            <a:ext cx="9001125" cy="6000750"/>
          </a:xfrm>
        </p:spPr>
      </p:pic>
      <p:pic>
        <p:nvPicPr>
          <p:cNvPr id="4" name="Picture 2" descr="D:\данияр\НН\точечный рисунок.jpg"/>
          <p:cNvPicPr>
            <a:picLocks noGrp="1" noChangeAspect="1" noChangeArrowheads="1"/>
          </p:cNvPicPr>
          <p:nvPr>
            <p:ph idx="1"/>
          </p:nvPr>
        </p:nvPicPr>
        <p:blipFill>
          <a:blip r:embed="rId2"/>
          <a:srcRect/>
          <a:stretch>
            <a:fillRect/>
          </a:stretch>
        </p:blipFill>
        <p:spPr>
          <a:xfrm>
            <a:off x="0" y="857250"/>
            <a:ext cx="9001125" cy="6000750"/>
          </a:xfrm>
        </p:spPr>
      </p:pic>
      <p:sp>
        <p:nvSpPr>
          <p:cNvPr id="5" name="Прямоугольник 4">
            <a:extLst>
              <a:ext uri="{FF2B5EF4-FFF2-40B4-BE49-F238E27FC236}">
                <a16:creationId xmlns:a16="http://schemas.microsoft.com/office/drawing/2014/main" id="{9FAAC263-51B7-472E-8474-3693F8D7B790}"/>
              </a:ext>
            </a:extLst>
          </p:cNvPr>
          <p:cNvSpPr/>
          <p:nvPr/>
        </p:nvSpPr>
        <p:spPr>
          <a:xfrm>
            <a:off x="-1" y="1324325"/>
            <a:ext cx="9001125" cy="5232202"/>
          </a:xfrm>
          <a:prstGeom prst="rect">
            <a:avLst/>
          </a:prstGeom>
        </p:spPr>
        <p:txBody>
          <a:bodyPr wrap="square">
            <a:spAutoFit/>
          </a:bodyPr>
          <a:lstStyle/>
          <a:p>
            <a:pPr marL="285750" indent="-285750">
              <a:buFontTx/>
              <a:buChar char="-"/>
            </a:pPr>
            <a:r>
              <a:rPr lang="ru-RU" b="1" dirty="0">
                <a:latin typeface="Times New Roman" panose="02020603050405020304" pitchFamily="18" charset="0"/>
                <a:cs typeface="Times New Roman" panose="02020603050405020304" pitchFamily="18" charset="0"/>
              </a:rPr>
              <a:t>Э</a:t>
            </a:r>
            <a:r>
              <a:rPr lang="kk-KZ" dirty="0">
                <a:latin typeface="Times New Roman" panose="02020603050405020304" pitchFamily="18" charset="0"/>
                <a:cs typeface="Times New Roman" panose="02020603050405020304" pitchFamily="18" charset="0"/>
              </a:rPr>
              <a:t>кономикалық қауiпсiздiктi</a:t>
            </a:r>
          </a:p>
          <a:p>
            <a:pPr marL="285750" indent="-285750">
              <a:buFontTx/>
              <a:buChar char="-"/>
            </a:pPr>
            <a:r>
              <a:rPr lang="kk-KZ" dirty="0">
                <a:latin typeface="Times New Roman" panose="02020603050405020304" pitchFamily="18" charset="0"/>
                <a:cs typeface="Times New Roman" panose="02020603050405020304" pitchFamily="18" charset="0"/>
              </a:rPr>
              <a:t>алдау практикасының алдын алуды</a:t>
            </a:r>
          </a:p>
          <a:p>
            <a:pPr marL="285750" indent="-285750">
              <a:buFontTx/>
              <a:buChar char="-"/>
            </a:pPr>
            <a:r>
              <a:rPr lang="kk-KZ" dirty="0">
                <a:latin typeface="Times New Roman" panose="02020603050405020304" pitchFamily="18" charset="0"/>
                <a:cs typeface="Times New Roman" panose="02020603050405020304" pitchFamily="18" charset="0"/>
              </a:rPr>
              <a:t>табиғи және энергетикалық ресурстарды үнемдеудi </a:t>
            </a:r>
          </a:p>
          <a:p>
            <a:pPr marL="285750" indent="-285750">
              <a:buFontTx/>
              <a:buChar char="-"/>
            </a:pPr>
            <a:r>
              <a:rPr lang="kk-KZ" dirty="0">
                <a:latin typeface="Times New Roman" panose="02020603050405020304" pitchFamily="18" charset="0"/>
                <a:cs typeface="Times New Roman" panose="02020603050405020304" pitchFamily="18" charset="0"/>
              </a:rPr>
              <a:t>ұлттық өнiмнiң бәсекеге қабiлеттiлiгiн арттыру</a:t>
            </a:r>
          </a:p>
          <a:p>
            <a:pPr marL="285750" indent="-285750">
              <a:buFontTx/>
              <a:buChar char="-"/>
            </a:pPr>
            <a:r>
              <a:rPr lang="kk-KZ" dirty="0">
                <a:latin typeface="Times New Roman" panose="02020603050405020304" pitchFamily="18" charset="0"/>
                <a:cs typeface="Times New Roman" panose="02020603050405020304" pitchFamily="18" charset="0"/>
              </a:rPr>
              <a:t>жеке және заңды тұлғалардың конституциялық құқықтарын, бостандықтары мен заңды мүдделерiн қорғауды қоса алғанда, тексерiлетiн субъект өндiретiн және өткізетін өнiмдердiң, технологиялық процестердiң адамдардың өмiрi мен денсаулығына қауiпсiздiгін, олардың мүлкiн қорғауды, қоршаған орта үшін қауiпсiздiгiн, ҚР ұлттық қауiпсiздiгiн қамтамасыз ету жатады.</a:t>
            </a:r>
          </a:p>
          <a:p>
            <a:pPr marL="285750" indent="-285750">
              <a:buFontTx/>
              <a:buChar char="-"/>
            </a:pPr>
            <a:r>
              <a:rPr lang="kk-KZ" dirty="0">
                <a:latin typeface="Times New Roman" panose="02020603050405020304" pitchFamily="18" charset="0"/>
                <a:cs typeface="Times New Roman" panose="02020603050405020304" pitchFamily="18" charset="0"/>
              </a:rPr>
              <a:t>   Кәсiпкерлiкті мемлекеттiк бақылау және қадағалау тәуелсіздік, объективтілік, бейтараптылық, бақылау және қадағалау нысандарының анықтығы қағидаттарының негізінде жүзеге асырылады.</a:t>
            </a:r>
            <a:br>
              <a:rPr lang="kk-KZ"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Мемлекет мемлекеттiк бақылау және қадағалау жүйесінің есептілігі мен ашықтығына кепілдік береді.</a:t>
            </a:r>
            <a:br>
              <a:rPr lang="kk-KZ"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Мемлекеттiк бақылауды және қадағалауды жүргізу тексерілетін адал субъектiлерді көтермелеу, құқық бұзушыларға бақылауды және қадағалауды шоғырландыру негізінде жүзеге асырылады.</a:t>
            </a:r>
            <a:endParaRPr lang="ru-KZ" dirty="0">
              <a:latin typeface="Times New Roman" panose="02020603050405020304" pitchFamily="18" charset="0"/>
              <a:cs typeface="Times New Roman" panose="02020603050405020304" pitchFamily="18" charset="0"/>
            </a:endParaRPr>
          </a:p>
          <a:p>
            <a:endParaRPr lang="ru-RU" sz="1400" dirty="0">
              <a:solidFill>
                <a:srgbClr val="002060"/>
              </a:solidFill>
              <a:latin typeface="Times New Roman" panose="02020603050405020304" pitchFamily="18" charset="0"/>
              <a:cs typeface="Times New Roman" pitchFamily="18" charset="0"/>
            </a:endParaRPr>
          </a:p>
          <a:p>
            <a:endParaRPr lang="ru-RU" sz="1400" dirty="0">
              <a:solidFill>
                <a:srgbClr val="002060"/>
              </a:solidFill>
              <a:latin typeface="Times New Roman" panose="02020603050405020304"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6633"/>
            <a:ext cx="7772400" cy="954914"/>
          </a:xfrm>
        </p:spPr>
        <p:txBody>
          <a:bodyPr>
            <a:normAutofit/>
          </a:bodyPr>
          <a:lstStyle/>
          <a:p>
            <a:r>
              <a:rPr lang="ru-RU" sz="2800" b="1" u="sng" dirty="0" err="1">
                <a:latin typeface="Times New Roman" panose="02020603050405020304" pitchFamily="18" charset="0"/>
                <a:cs typeface="Times New Roman" panose="02020603050405020304" pitchFamily="18" charset="0"/>
              </a:rPr>
              <a:t>Мемлекеттік</a:t>
            </a:r>
            <a:r>
              <a:rPr lang="ru-RU" sz="2800" b="1" u="sng" dirty="0">
                <a:latin typeface="Times New Roman" panose="02020603050405020304" pitchFamily="18" charset="0"/>
                <a:cs typeface="Times New Roman" panose="02020603050405020304" pitchFamily="18" charset="0"/>
              </a:rPr>
              <a:t> </a:t>
            </a:r>
            <a:r>
              <a:rPr lang="ru-RU" sz="2800" b="1" u="sng" dirty="0" err="1">
                <a:latin typeface="Times New Roman" panose="02020603050405020304" pitchFamily="18" charset="0"/>
                <a:cs typeface="Times New Roman" panose="02020603050405020304" pitchFamily="18" charset="0"/>
              </a:rPr>
              <a:t>бақылау</a:t>
            </a:r>
            <a:r>
              <a:rPr lang="ru-RU" sz="2800" b="1" u="sng" dirty="0">
                <a:latin typeface="Times New Roman" panose="02020603050405020304" pitchFamily="18" charset="0"/>
                <a:cs typeface="Times New Roman" panose="02020603050405020304" pitchFamily="18" charset="0"/>
              </a:rPr>
              <a:t> </a:t>
            </a:r>
            <a:r>
              <a:rPr lang="ru-RU" sz="2800" b="1" u="sng" dirty="0" err="1">
                <a:latin typeface="Times New Roman" panose="02020603050405020304" pitchFamily="18" charset="0"/>
                <a:cs typeface="Times New Roman" panose="02020603050405020304" pitchFamily="18" charset="0"/>
              </a:rPr>
              <a:t>және</a:t>
            </a:r>
            <a:r>
              <a:rPr lang="ru-RU" sz="2800" b="1" u="sng" dirty="0">
                <a:latin typeface="Times New Roman" panose="02020603050405020304" pitchFamily="18" charset="0"/>
                <a:cs typeface="Times New Roman" panose="02020603050405020304" pitchFamily="18" charset="0"/>
              </a:rPr>
              <a:t> </a:t>
            </a:r>
            <a:r>
              <a:rPr lang="ru-RU" sz="2800" b="1" u="sng" dirty="0" err="1">
                <a:latin typeface="Times New Roman" panose="02020603050405020304" pitchFamily="18" charset="0"/>
                <a:cs typeface="Times New Roman" panose="02020603050405020304" pitchFamily="18" charset="0"/>
              </a:rPr>
              <a:t>қадағалау</a:t>
            </a:r>
            <a:endParaRPr lang="ru-RU" sz="2800" b="1" u="sng"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5496" y="1500174"/>
            <a:ext cx="8928992" cy="4138626"/>
          </a:xfrm>
        </p:spPr>
        <p:txBody>
          <a:bodyPr>
            <a:normAutofit fontScale="92500" lnSpcReduction="10000"/>
          </a:bodyPr>
          <a:lstStyle/>
          <a:p>
            <a:r>
              <a:rPr lang="ru-RU" sz="3300" dirty="0" err="1">
                <a:solidFill>
                  <a:schemeClr val="tx1"/>
                </a:solidFill>
                <a:latin typeface="Times New Roman" pitchFamily="18" charset="0"/>
                <a:cs typeface="Times New Roman" pitchFamily="18" charset="0"/>
              </a:rPr>
              <a:t>Қазақстан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Республикасындағы</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мемлекеттік</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бақылаудың</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және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қадағалаудың</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жалпы</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құқықтық</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негіздерін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реттейді</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және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бақылау</a:t>
            </a:r>
            <a:r>
              <a:rPr lang="ru-RU" sz="3300" dirty="0">
                <a:solidFill>
                  <a:schemeClr val="tx1"/>
                </a:solidFill>
                <a:latin typeface="Times New Roman" pitchFamily="18" charset="0"/>
                <a:cs typeface="Times New Roman" pitchFamily="18" charset="0"/>
              </a:rPr>
              <a:t> мен </a:t>
            </a:r>
            <a:r>
              <a:rPr lang="ru-RU" sz="3300" dirty="0" err="1">
                <a:solidFill>
                  <a:schemeClr val="tx1"/>
                </a:solidFill>
                <a:latin typeface="Times New Roman" pitchFamily="18" charset="0"/>
                <a:cs typeface="Times New Roman" pitchFamily="18" charset="0"/>
              </a:rPr>
              <a:t>қадағалау</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қызметін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жүзеге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асырудың</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бірыңғай</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қағидаттарын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белгілеуге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сондай-ақ</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мемлекеттік</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органдардың</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өздеріне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қатысты</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мемлекеттік</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бақылау</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және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қадағалау</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жүзеге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асырылатын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жеке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және</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заңды</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тұлғалардың</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құқықтары</a:t>
            </a:r>
            <a:r>
              <a:rPr lang="ru-RU" sz="3300" dirty="0">
                <a:solidFill>
                  <a:schemeClr val="tx1"/>
                </a:solidFill>
                <a:latin typeface="Times New Roman" pitchFamily="18" charset="0"/>
                <a:cs typeface="Times New Roman" pitchFamily="18" charset="0"/>
              </a:rPr>
              <a:t> мен </a:t>
            </a:r>
            <a:r>
              <a:rPr lang="ru-RU" sz="3300" dirty="0" err="1">
                <a:solidFill>
                  <a:schemeClr val="tx1"/>
                </a:solidFill>
                <a:latin typeface="Times New Roman" pitchFamily="18" charset="0"/>
                <a:cs typeface="Times New Roman" pitchFamily="18" charset="0"/>
              </a:rPr>
              <a:t>заңды</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мүдделерін</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қорғауға</a:t>
            </a:r>
            <a:r>
              <a:rPr lang="ru-RU" sz="3300" dirty="0">
                <a:solidFill>
                  <a:schemeClr val="tx1"/>
                </a:solidFill>
                <a:latin typeface="Times New Roman" pitchFamily="18" charset="0"/>
                <a:cs typeface="Times New Roman" pitchFamily="18" charset="0"/>
              </a:rPr>
              <a:t> </a:t>
            </a:r>
            <a:r>
              <a:rPr lang="ru-RU" sz="3300" dirty="0" err="1">
                <a:solidFill>
                  <a:schemeClr val="tx1"/>
                </a:solidFill>
                <a:latin typeface="Times New Roman" pitchFamily="18" charset="0"/>
                <a:cs typeface="Times New Roman" pitchFamily="18" charset="0"/>
              </a:rPr>
              <a:t>бағытталған</a:t>
            </a:r>
            <a:r>
              <a:rPr lang="ru-RU" sz="3300" dirty="0">
                <a:solidFill>
                  <a:schemeClr val="tx1"/>
                </a:solidFill>
                <a:latin typeface="Times New Roman" pitchFamily="18" charset="0"/>
                <a:cs typeface="Times New Roman" pitchFamily="18" charset="0"/>
              </a:rPr>
              <a:t>. </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600200"/>
          </a:xfrm>
        </p:spPr>
        <p:txBody>
          <a:bodyPr>
            <a:normAutofit/>
          </a:bodyPr>
          <a:lstStyle/>
          <a:p>
            <a:r>
              <a:rPr lang="ru-RU" sz="3200" b="1" i="1" u="sng" dirty="0" err="1">
                <a:solidFill>
                  <a:srgbClr val="FF0000"/>
                </a:solidFill>
                <a:latin typeface="Times New Roman" panose="02020603050405020304" pitchFamily="18" charset="0"/>
                <a:cs typeface="Times New Roman" pitchFamily="18" charset="0"/>
              </a:rPr>
              <a:t>Тексерілетін</a:t>
            </a:r>
            <a:r>
              <a:rPr lang="ru-RU" sz="3200" b="1" i="1" u="sng" dirty="0">
                <a:solidFill>
                  <a:srgbClr val="FF0000"/>
                </a:solidFill>
                <a:latin typeface="Times New Roman" pitchFamily="18" charset="0"/>
                <a:cs typeface="Times New Roman" pitchFamily="18" charset="0"/>
              </a:rPr>
              <a:t> </a:t>
            </a:r>
            <a:r>
              <a:rPr lang="ru-RU" sz="3200" b="1" i="1" u="sng" dirty="0" err="1">
                <a:solidFill>
                  <a:srgbClr val="FF0000"/>
                </a:solidFill>
                <a:latin typeface="Times New Roman" pitchFamily="18" charset="0"/>
                <a:cs typeface="Times New Roman" pitchFamily="18" charset="0"/>
              </a:rPr>
              <a:t>субъектілердің</a:t>
            </a:r>
            <a:r>
              <a:rPr lang="ru-RU" sz="3200" b="1" i="1" u="sng" dirty="0">
                <a:solidFill>
                  <a:srgbClr val="FF0000"/>
                </a:solidFill>
                <a:latin typeface="Times New Roman" pitchFamily="18" charset="0"/>
                <a:cs typeface="Times New Roman" pitchFamily="18" charset="0"/>
              </a:rPr>
              <a:t> </a:t>
            </a:r>
            <a:r>
              <a:rPr lang="ru-RU" sz="3200" b="1" i="1" u="sng" dirty="0" err="1">
                <a:solidFill>
                  <a:srgbClr val="FF0000"/>
                </a:solidFill>
                <a:latin typeface="Times New Roman" pitchFamily="18" charset="0"/>
                <a:cs typeface="Times New Roman" pitchFamily="18" charset="0"/>
              </a:rPr>
              <a:t>қызметіне</a:t>
            </a:r>
            <a:r>
              <a:rPr lang="ru-RU" sz="3200" b="1" i="1" u="sng" dirty="0">
                <a:solidFill>
                  <a:srgbClr val="FF0000"/>
                </a:solidFill>
                <a:latin typeface="Times New Roman" pitchFamily="18" charset="0"/>
                <a:cs typeface="Times New Roman" pitchFamily="18" charset="0"/>
              </a:rPr>
              <a:t> </a:t>
            </a:r>
            <a:r>
              <a:rPr lang="ru-RU" sz="3200" b="1" i="1" u="sng" dirty="0" err="1">
                <a:solidFill>
                  <a:srgbClr val="FF0000"/>
                </a:solidFill>
                <a:latin typeface="Times New Roman" pitchFamily="18" charset="0"/>
                <a:cs typeface="Times New Roman" pitchFamily="18" charset="0"/>
              </a:rPr>
              <a:t>қойылатын</a:t>
            </a:r>
            <a:r>
              <a:rPr lang="ru-RU" sz="3200" b="1" i="1" u="sng" dirty="0">
                <a:solidFill>
                  <a:srgbClr val="FF0000"/>
                </a:solidFill>
                <a:latin typeface="Times New Roman" pitchFamily="18" charset="0"/>
                <a:cs typeface="Times New Roman" pitchFamily="18" charset="0"/>
              </a:rPr>
              <a:t> </a:t>
            </a:r>
            <a:r>
              <a:rPr lang="ru-RU" sz="3200" b="1" i="1" u="sng" dirty="0" err="1">
                <a:solidFill>
                  <a:srgbClr val="FF0000"/>
                </a:solidFill>
                <a:latin typeface="Times New Roman" pitchFamily="18" charset="0"/>
                <a:cs typeface="Times New Roman" pitchFamily="18" charset="0"/>
              </a:rPr>
              <a:t>талаптар</a:t>
            </a:r>
            <a:r>
              <a:rPr lang="ru-RU" sz="3200" b="1" i="1" u="sng" dirty="0">
                <a:solidFill>
                  <a:srgbClr val="FF0000"/>
                </a:solidFill>
                <a:latin typeface="Times New Roman" pitchFamily="18" charset="0"/>
                <a:cs typeface="Times New Roman" pitchFamily="18" charset="0"/>
              </a:rPr>
              <a:t> </a:t>
            </a:r>
            <a:endParaRPr lang="ru-RU" sz="3200" b="1" i="1" u="sng"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179512" y="1600200"/>
            <a:ext cx="8784976" cy="4525963"/>
          </a:xfrm>
        </p:spPr>
        <p:txBody>
          <a:bodyPr>
            <a:normAutofit/>
          </a:bodyPr>
          <a:lstStyle/>
          <a:p>
            <a:pPr marL="0" indent="0">
              <a:buNone/>
            </a:pPr>
            <a:r>
              <a:rPr lang="ru-RU" dirty="0" err="1">
                <a:solidFill>
                  <a:srgbClr val="002060"/>
                </a:solidFill>
                <a:latin typeface="Times New Roman" pitchFamily="18" charset="0"/>
                <a:cs typeface="Times New Roman" pitchFamily="18" charset="0"/>
              </a:rPr>
              <a:t>Тексерілетін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субъектілердің қызметіне қойылатын талаптар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Қазақстан Республикасының нормативтік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құқықтық актілерінде</a:t>
            </a:r>
            <a:r>
              <a:rPr lang="ru-RU" dirty="0">
                <a:solidFill>
                  <a:srgbClr val="002060"/>
                </a:solidFill>
                <a:latin typeface="Times New Roman" pitchFamily="18" charset="0"/>
                <a:cs typeface="Times New Roman" pitchFamily="18" charset="0"/>
              </a:rPr>
              <a:t>, ал </a:t>
            </a:r>
            <a:r>
              <a:rPr lang="ru-RU" dirty="0" err="1">
                <a:solidFill>
                  <a:srgbClr val="002060"/>
                </a:solidFill>
                <a:latin typeface="Times New Roman" pitchFamily="18" charset="0"/>
                <a:cs typeface="Times New Roman" pitchFamily="18" charset="0"/>
              </a:rPr>
              <a:t>Қазақстан Республикасының заңдарында көзделген жағдайларда</a:t>
            </a:r>
            <a:r>
              <a:rPr lang="ru-RU" dirty="0">
                <a:solidFill>
                  <a:srgbClr val="002060"/>
                </a:solidFill>
                <a:latin typeface="Times New Roman" pitchFamily="18" charset="0"/>
                <a:cs typeface="Times New Roman" pitchFamily="18" charset="0"/>
              </a:rPr>
              <a:t>, тек </a:t>
            </a:r>
            <a:r>
              <a:rPr lang="ru-RU" dirty="0" err="1">
                <a:solidFill>
                  <a:srgbClr val="002060"/>
                </a:solidFill>
                <a:latin typeface="Times New Roman" pitchFamily="18" charset="0"/>
                <a:cs typeface="Times New Roman" pitchFamily="18" charset="0"/>
              </a:rPr>
              <a:t>қана Қазақстан Республикасының заңдарында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Қазақстан Республикасы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Президентінің жарлықтарында және Қазақстан Республикасы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Үкіметінің қаулыларында белгіленеді</a:t>
            </a:r>
            <a:r>
              <a:rPr lang="ru-RU" dirty="0">
                <a:solidFill>
                  <a:srgbClr val="002060"/>
                </a:solidFill>
                <a:latin typeface="Times New Roman" pitchFamily="18" charset="0"/>
                <a:cs typeface="Times New Roman" pitchFamily="18" charset="0"/>
              </a:rPr>
              <a:t>.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8229600" cy="1296144"/>
          </a:xfrm>
        </p:spPr>
        <p:txBody>
          <a:bodyPr>
            <a:normAutofit fontScale="90000"/>
          </a:bodyPr>
          <a:lstStyle/>
          <a:p>
            <a:r>
              <a:rPr lang="ru-RU" sz="3100" b="1" i="1" u="sng" dirty="0" err="1">
                <a:solidFill>
                  <a:srgbClr val="FF0000"/>
                </a:solidFill>
                <a:latin typeface="Times New Roman" pitchFamily="18" charset="0"/>
                <a:cs typeface="Times New Roman" pitchFamily="18" charset="0"/>
              </a:rPr>
              <a:t>Құқық</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қорғау</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органдарының</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бақылауды</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және</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қадағалауды</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жүзеге</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асыруы</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кезіндегі</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жеке</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кәсіпкерлік</a:t>
            </a:r>
            <a:r>
              <a:rPr lang="ru-RU" sz="3100" b="1" i="1" u="sng" dirty="0">
                <a:solidFill>
                  <a:srgbClr val="FF0000"/>
                </a:solidFill>
                <a:latin typeface="Times New Roman" pitchFamily="18" charset="0"/>
                <a:cs typeface="Times New Roman" pitchFamily="18" charset="0"/>
              </a:rPr>
              <a:t> </a:t>
            </a:r>
            <a:r>
              <a:rPr lang="ru-RU" sz="3100" b="1" i="1" u="sng" dirty="0" err="1">
                <a:solidFill>
                  <a:srgbClr val="FF0000"/>
                </a:solidFill>
                <a:latin typeface="Times New Roman" pitchFamily="18" charset="0"/>
                <a:cs typeface="Times New Roman" pitchFamily="18" charset="0"/>
              </a:rPr>
              <a:t>субъектілерінің</a:t>
            </a:r>
            <a:r>
              <a:rPr lang="ru-RU" sz="3100" b="1" i="1" u="sng" dirty="0">
                <a:solidFill>
                  <a:srgbClr val="FF0000"/>
                </a:solidFill>
                <a:latin typeface="Times New Roman" pitchFamily="18" charset="0"/>
                <a:cs typeface="Times New Roman" pitchFamily="18" charset="0"/>
              </a:rPr>
              <a:t> </a:t>
            </a:r>
            <a:r>
              <a:rPr lang="ru-RU" sz="3100" b="1" i="1" u="sng" dirty="0" err="1" smtClean="0">
                <a:solidFill>
                  <a:srgbClr val="FF0000"/>
                </a:solidFill>
                <a:latin typeface="Times New Roman" pitchFamily="18" charset="0"/>
                <a:cs typeface="Times New Roman" pitchFamily="18" charset="0"/>
              </a:rPr>
              <a:t>кепілдіктері</a:t>
            </a:r>
            <a:endParaRPr lang="ru-RU" b="1" i="1" u="sng" dirty="0"/>
          </a:p>
        </p:txBody>
      </p:sp>
      <p:sp>
        <p:nvSpPr>
          <p:cNvPr id="3" name="Содержимое 2"/>
          <p:cNvSpPr>
            <a:spLocks noGrp="1"/>
          </p:cNvSpPr>
          <p:nvPr>
            <p:ph idx="1"/>
          </p:nvPr>
        </p:nvSpPr>
        <p:spPr>
          <a:xfrm>
            <a:off x="457200" y="1600200"/>
            <a:ext cx="8507288" cy="4525963"/>
          </a:xfrm>
        </p:spPr>
        <p:txBody>
          <a:bodyPr>
            <a:normAutofit/>
          </a:bodyPr>
          <a:lstStyle/>
          <a:p>
            <a:pPr marL="0" indent="0" algn="just">
              <a:buNone/>
            </a:pPr>
            <a:r>
              <a:rPr lang="ru-RU" sz="2800" dirty="0" err="1" smtClean="0">
                <a:solidFill>
                  <a:srgbClr val="002060"/>
                </a:solidFill>
                <a:latin typeface="Times New Roman" pitchFamily="18" charset="0"/>
                <a:cs typeface="Times New Roman" pitchFamily="18" charset="0"/>
              </a:rPr>
              <a:t>Құқық</a:t>
            </a:r>
            <a:r>
              <a:rPr lang="ru-RU" sz="2800" dirty="0" smtClean="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қорғау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органдары</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жеке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кәсіпкерлік</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субъектілеріне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қатысты</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бақылау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және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немесе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қадағалау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іс-шараларын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жедел-іздестіру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қызметі</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қылмыстық</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қудалау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әкімшілік</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іс</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жүргізу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және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немесе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құқық</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қорғау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органдары</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жүзеге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асыратын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реттеу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функцияларын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іске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асыру</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шеңберінде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ғана</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сондай-ақ</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Қазақстан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Республикасының</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заңдарында</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көзделген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өзге</a:t>
            </a:r>
            <a:r>
              <a:rPr lang="ru-RU" sz="2800" dirty="0">
                <a:solidFill>
                  <a:srgbClr val="002060"/>
                </a:solidFill>
                <a:latin typeface="Times New Roman" pitchFamily="18" charset="0"/>
                <a:cs typeface="Times New Roman" pitchFamily="18" charset="0"/>
              </a:rPr>
              <a:t> да </a:t>
            </a:r>
            <a:r>
              <a:rPr lang="ru-RU" sz="2800" dirty="0" err="1">
                <a:solidFill>
                  <a:srgbClr val="002060"/>
                </a:solidFill>
                <a:latin typeface="Times New Roman" pitchFamily="18" charset="0"/>
                <a:cs typeface="Times New Roman" pitchFamily="18" charset="0"/>
              </a:rPr>
              <a:t>жағдайларда</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жүргізеді</a:t>
            </a:r>
            <a:r>
              <a:rPr lang="ru-RU" sz="2800" dirty="0">
                <a:solidFill>
                  <a:srgbClr val="002060"/>
                </a:solidFill>
                <a:latin typeface="Times New Roman" pitchFamily="18" charset="0"/>
                <a:cs typeface="Times New Roman" pitchFamily="18" charset="0"/>
              </a:rPr>
              <a:t>.</a:t>
            </a:r>
          </a:p>
          <a:p>
            <a:pPr algn="just"/>
            <a:endParaRPr lang="ru-RU"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fontScale="90000"/>
          </a:bodyPr>
          <a:lstStyle/>
          <a:p>
            <a:r>
              <a:rPr lang="ru-RU" sz="3600" dirty="0" err="1">
                <a:solidFill>
                  <a:srgbClr val="002060"/>
                </a:solidFill>
                <a:latin typeface="Times New Roman" pitchFamily="18" charset="0"/>
                <a:cs typeface="Times New Roman" pitchFamily="18" charset="0"/>
              </a:rPr>
              <a:t>Бақылаудың және қадағалаудың қағидаттары </a:t>
            </a:r>
            <a:r>
              <a:rPr lang="ru-RU" sz="3600" dirty="0">
                <a:solidFill>
                  <a:srgbClr val="002060"/>
                </a:solidFill>
                <a:latin typeface="Times New Roman" pitchFamily="18" charset="0"/>
                <a:cs typeface="Times New Roman" pitchFamily="18" charset="0"/>
              </a:rPr>
              <a:t>мен </a:t>
            </a:r>
            <a:r>
              <a:rPr lang="ru-RU" sz="3600" dirty="0" err="1">
                <a:solidFill>
                  <a:srgbClr val="002060"/>
                </a:solidFill>
                <a:latin typeface="Times New Roman" pitchFamily="18" charset="0"/>
                <a:cs typeface="Times New Roman" pitchFamily="18" charset="0"/>
              </a:rPr>
              <a:t>міндеттері</a:t>
            </a:r>
            <a:r>
              <a:rPr lang="ru-RU" dirty="0">
                <a:solidFill>
                  <a:srgbClr val="002060"/>
                </a:solidFill>
                <a:latin typeface="Times New Roman" pitchFamily="18" charset="0"/>
                <a:cs typeface="Times New Roman" pitchFamily="18" charset="0"/>
              </a:rPr>
              <a:t/>
            </a:r>
            <a:br>
              <a:rPr lang="ru-RU" dirty="0">
                <a:solidFill>
                  <a:srgbClr val="002060"/>
                </a:solidFill>
                <a:latin typeface="Times New Roman" pitchFamily="18" charset="0"/>
                <a:cs typeface="Times New Roman" pitchFamily="18" charset="0"/>
              </a:rPr>
            </a:br>
            <a:endParaRPr lang="ru-RU" dirty="0"/>
          </a:p>
        </p:txBody>
      </p:sp>
      <p:sp>
        <p:nvSpPr>
          <p:cNvPr id="3" name="Содержимое 2"/>
          <p:cNvSpPr>
            <a:spLocks noGrp="1"/>
          </p:cNvSpPr>
          <p:nvPr>
            <p:ph idx="1"/>
          </p:nvPr>
        </p:nvSpPr>
        <p:spPr>
          <a:xfrm>
            <a:off x="457200" y="928670"/>
            <a:ext cx="8229600" cy="5197493"/>
          </a:xfrm>
        </p:spPr>
        <p:txBody>
          <a:bodyPr>
            <a:normAutofit fontScale="25000" lnSpcReduction="20000"/>
          </a:bodyPr>
          <a:lstStyle/>
          <a:p>
            <a:pPr marL="0" indent="0">
              <a:buNone/>
            </a:pPr>
            <a:r>
              <a:rPr lang="ru-RU" sz="6400" dirty="0">
                <a:solidFill>
                  <a:srgbClr val="002060"/>
                </a:solidFill>
                <a:latin typeface="Times New Roman" pitchFamily="18" charset="0"/>
                <a:cs typeface="Times New Roman" pitchFamily="18" charset="0"/>
              </a:rPr>
              <a:t>1. </a:t>
            </a:r>
            <a:r>
              <a:rPr lang="ru-RU" sz="6400" dirty="0" err="1">
                <a:solidFill>
                  <a:srgbClr val="002060"/>
                </a:solidFill>
                <a:latin typeface="Times New Roman" pitchFamily="18" charset="0"/>
                <a:cs typeface="Times New Roman" pitchFamily="18" charset="0"/>
              </a:rPr>
              <a:t>Бақылау</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және</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қадағалау</a:t>
            </a:r>
            <a:r>
              <a:rPr lang="ru-RU" sz="6400" dirty="0">
                <a:solidFill>
                  <a:srgbClr val="002060"/>
                </a:solidFill>
                <a:latin typeface="Times New Roman" pitchFamily="18" charset="0"/>
                <a:cs typeface="Times New Roman" pitchFamily="18" charset="0"/>
              </a:rPr>
              <a:t>:</a:t>
            </a:r>
          </a:p>
          <a:p>
            <a:endParaRPr lang="ru-RU" sz="6400" dirty="0">
              <a:solidFill>
                <a:srgbClr val="002060"/>
              </a:solidFill>
              <a:latin typeface="Times New Roman" pitchFamily="18" charset="0"/>
              <a:cs typeface="Times New Roman" pitchFamily="18" charset="0"/>
            </a:endParaRPr>
          </a:p>
          <a:p>
            <a:pPr marL="0" indent="0">
              <a:buNone/>
            </a:pPr>
            <a:r>
              <a:rPr lang="ru-RU" sz="6400" dirty="0">
                <a:solidFill>
                  <a:srgbClr val="002060"/>
                </a:solidFill>
                <a:latin typeface="Times New Roman" pitchFamily="18" charset="0"/>
                <a:cs typeface="Times New Roman" pitchFamily="18" charset="0"/>
              </a:rPr>
              <a:t>1) </a:t>
            </a:r>
            <a:r>
              <a:rPr lang="ru-RU" sz="6400" dirty="0" err="1">
                <a:solidFill>
                  <a:srgbClr val="002060"/>
                </a:solidFill>
                <a:latin typeface="Times New Roman" pitchFamily="18" charset="0"/>
                <a:cs typeface="Times New Roman" pitchFamily="18" charset="0"/>
              </a:rPr>
              <a:t>заңдылық</a:t>
            </a:r>
            <a:r>
              <a:rPr lang="ru-RU" sz="6400" dirty="0">
                <a:solidFill>
                  <a:srgbClr val="002060"/>
                </a:solidFill>
                <a:latin typeface="Times New Roman" pitchFamily="18" charset="0"/>
                <a:cs typeface="Times New Roman" pitchFamily="18" charset="0"/>
              </a:rPr>
              <a:t>; </a:t>
            </a:r>
          </a:p>
          <a:p>
            <a:pPr marL="0" indent="0">
              <a:buNone/>
            </a:pPr>
            <a:r>
              <a:rPr lang="ru-RU" sz="6400" dirty="0">
                <a:solidFill>
                  <a:srgbClr val="002060"/>
                </a:solidFill>
                <a:latin typeface="Times New Roman" pitchFamily="18" charset="0"/>
                <a:cs typeface="Times New Roman" pitchFamily="18" charset="0"/>
              </a:rPr>
              <a:t>2) </a:t>
            </a:r>
            <a:r>
              <a:rPr lang="ru-RU" sz="6400" dirty="0" err="1">
                <a:solidFill>
                  <a:srgbClr val="002060"/>
                </a:solidFill>
                <a:latin typeface="Times New Roman" pitchFamily="18" charset="0"/>
                <a:cs typeface="Times New Roman" pitchFamily="18" charset="0"/>
              </a:rPr>
              <a:t>бәрінің заң және </a:t>
            </a:r>
            <a:r>
              <a:rPr lang="ru-RU" sz="6400" dirty="0">
                <a:solidFill>
                  <a:srgbClr val="002060"/>
                </a:solidFill>
                <a:latin typeface="Times New Roman" pitchFamily="18" charset="0"/>
                <a:cs typeface="Times New Roman" pitchFamily="18" charset="0"/>
              </a:rPr>
              <a:t>сот </a:t>
            </a:r>
            <a:r>
              <a:rPr lang="ru-RU" sz="6400" dirty="0" err="1">
                <a:solidFill>
                  <a:srgbClr val="002060"/>
                </a:solidFill>
                <a:latin typeface="Times New Roman" pitchFamily="18" charset="0"/>
                <a:cs typeface="Times New Roman" pitchFamily="18" charset="0"/>
              </a:rPr>
              <a:t>алдындағы теңдігі</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3) </a:t>
            </a:r>
            <a:r>
              <a:rPr lang="ru-RU" sz="6400" dirty="0" err="1">
                <a:solidFill>
                  <a:srgbClr val="002060"/>
                </a:solidFill>
                <a:latin typeface="Times New Roman" pitchFamily="18" charset="0"/>
                <a:cs typeface="Times New Roman" pitchFamily="18" charset="0"/>
              </a:rPr>
              <a:t>жеке</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немесе</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заңды тұлғаның адалдық презумпциясы</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4) </a:t>
            </a:r>
            <a:r>
              <a:rPr lang="ru-RU" sz="6400" dirty="0" err="1">
                <a:solidFill>
                  <a:srgbClr val="002060"/>
                </a:solidFill>
                <a:latin typeface="Times New Roman" pitchFamily="18" charset="0"/>
                <a:cs typeface="Times New Roman" pitchFamily="18" charset="0"/>
              </a:rPr>
              <a:t>жариялылық</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5) </a:t>
            </a:r>
            <a:r>
              <a:rPr lang="ru-RU" sz="6400" dirty="0" err="1">
                <a:solidFill>
                  <a:srgbClr val="002060"/>
                </a:solidFill>
                <a:latin typeface="Times New Roman" pitchFamily="18" charset="0"/>
                <a:cs typeface="Times New Roman" pitchFamily="18" charset="0"/>
              </a:rPr>
              <a:t>бақылаудың және қадағалаудың жоспарлылығы </a:t>
            </a:r>
            <a:r>
              <a:rPr lang="ru-RU" sz="6400" dirty="0">
                <a:solidFill>
                  <a:srgbClr val="002060"/>
                </a:solidFill>
                <a:latin typeface="Times New Roman" pitchFamily="18" charset="0"/>
                <a:cs typeface="Times New Roman" pitchFamily="18" charset="0"/>
              </a:rPr>
              <a:t>мен </a:t>
            </a:r>
            <a:r>
              <a:rPr lang="ru-RU" sz="6400" dirty="0" err="1">
                <a:solidFill>
                  <a:srgbClr val="002060"/>
                </a:solidFill>
                <a:latin typeface="Times New Roman" pitchFamily="18" charset="0"/>
                <a:cs typeface="Times New Roman" pitchFamily="18" charset="0"/>
              </a:rPr>
              <a:t>жүйе­лі­лі­гі</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6) </a:t>
            </a:r>
            <a:r>
              <a:rPr lang="ru-RU" sz="6400" dirty="0" err="1">
                <a:solidFill>
                  <a:srgbClr val="002060"/>
                </a:solidFill>
                <a:latin typeface="Times New Roman" pitchFamily="18" charset="0"/>
                <a:cs typeface="Times New Roman" pitchFamily="18" charset="0"/>
              </a:rPr>
              <a:t>мемлекеттік</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органдар</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лауазымды</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адамдарының кәсіптік біліктілігі</a:t>
            </a:r>
            <a:r>
              <a:rPr lang="ru-RU" sz="6400" dirty="0">
                <a:solidFill>
                  <a:srgbClr val="002060"/>
                </a:solidFill>
                <a:latin typeface="Times New Roman" pitchFamily="18" charset="0"/>
                <a:cs typeface="Times New Roman" pitchFamily="18" charset="0"/>
              </a:rPr>
              <a:t> мен </a:t>
            </a:r>
            <a:r>
              <a:rPr lang="ru-RU" sz="6400" dirty="0" err="1">
                <a:solidFill>
                  <a:srgbClr val="002060"/>
                </a:solidFill>
                <a:latin typeface="Times New Roman" pitchFamily="18" charset="0"/>
                <a:cs typeface="Times New Roman" pitchFamily="18" charset="0"/>
              </a:rPr>
              <a:t>құзыреттілігі</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7) </a:t>
            </a:r>
            <a:r>
              <a:rPr lang="ru-RU" sz="6400" dirty="0" err="1">
                <a:solidFill>
                  <a:srgbClr val="002060"/>
                </a:solidFill>
                <a:latin typeface="Times New Roman" pitchFamily="18" charset="0"/>
                <a:cs typeface="Times New Roman" pitchFamily="18" charset="0"/>
              </a:rPr>
              <a:t>бақылау және қадағалау органдары</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лауазымды</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адамдарының өз лауазымдық міндеттерін</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орындамағаны </a:t>
            </a:r>
            <a:r>
              <a:rPr lang="ru-RU" sz="6400" dirty="0">
                <a:solidFill>
                  <a:srgbClr val="002060"/>
                </a:solidFill>
                <a:latin typeface="Times New Roman" pitchFamily="18" charset="0"/>
                <a:cs typeface="Times New Roman" pitchFamily="18" charset="0"/>
              </a:rPr>
              <a:t>не </a:t>
            </a:r>
            <a:r>
              <a:rPr lang="ru-RU" sz="6400" dirty="0" err="1">
                <a:solidFill>
                  <a:srgbClr val="002060"/>
                </a:solidFill>
                <a:latin typeface="Times New Roman" pitchFamily="18" charset="0"/>
                <a:cs typeface="Times New Roman" pitchFamily="18" charset="0"/>
              </a:rPr>
              <a:t>тиісінше</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орын­да­мағаны және олардың өз өкілеттіктерін асыра</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пайдаланғаны үшін жауаптылығы</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8) </a:t>
            </a:r>
            <a:r>
              <a:rPr lang="ru-RU" sz="6400" dirty="0" err="1">
                <a:solidFill>
                  <a:srgbClr val="002060"/>
                </a:solidFill>
                <a:latin typeface="Times New Roman" pitchFamily="18" charset="0"/>
                <a:cs typeface="Times New Roman" pitchFamily="18" charset="0"/>
              </a:rPr>
              <a:t>жазалау</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алдында</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құқық бұзушылықтың алдын</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алудың ба­сым­дығы</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9) </a:t>
            </a:r>
            <a:r>
              <a:rPr lang="ru-RU" sz="6400" dirty="0" err="1">
                <a:solidFill>
                  <a:srgbClr val="002060"/>
                </a:solidFill>
                <a:latin typeface="Times New Roman" pitchFamily="18" charset="0"/>
                <a:cs typeface="Times New Roman" pitchFamily="18" charset="0"/>
              </a:rPr>
              <a:t>қажеттілік </a:t>
            </a:r>
            <a:r>
              <a:rPr lang="ru-RU" sz="6400" dirty="0">
                <a:solidFill>
                  <a:srgbClr val="002060"/>
                </a:solidFill>
                <a:latin typeface="Times New Roman" pitchFamily="18" charset="0"/>
                <a:cs typeface="Times New Roman" pitchFamily="18" charset="0"/>
              </a:rPr>
              <a:t>пен </a:t>
            </a:r>
            <a:r>
              <a:rPr lang="ru-RU" sz="6400" dirty="0" err="1">
                <a:solidFill>
                  <a:srgbClr val="002060"/>
                </a:solidFill>
                <a:latin typeface="Times New Roman" pitchFamily="18" charset="0"/>
                <a:cs typeface="Times New Roman" pitchFamily="18" charset="0"/>
              </a:rPr>
              <a:t>жеткіліктілік</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10) </a:t>
            </a:r>
            <a:r>
              <a:rPr lang="ru-RU" sz="6400" dirty="0" err="1">
                <a:solidFill>
                  <a:srgbClr val="002060"/>
                </a:solidFill>
                <a:latin typeface="Times New Roman" pitchFamily="18" charset="0"/>
                <a:cs typeface="Times New Roman" pitchFamily="18" charset="0"/>
              </a:rPr>
              <a:t>мемлекеттік</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органдар</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арасындағы бақылау өкілеттіктерінің аражігін</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ажырату</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11) </a:t>
            </a:r>
            <a:r>
              <a:rPr lang="ru-RU" sz="6400" dirty="0" err="1">
                <a:solidFill>
                  <a:srgbClr val="002060"/>
                </a:solidFill>
                <a:latin typeface="Times New Roman" pitchFamily="18" charset="0"/>
                <a:cs typeface="Times New Roman" pitchFamily="18" charset="0"/>
              </a:rPr>
              <a:t>адал</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тексерілетін</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субъектілерді</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көтермелеу</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құқық бұзу­шы­ларға бақылау </a:t>
            </a:r>
            <a:r>
              <a:rPr lang="ru-RU" sz="6400" dirty="0">
                <a:solidFill>
                  <a:srgbClr val="002060"/>
                </a:solidFill>
                <a:latin typeface="Times New Roman" pitchFamily="18" charset="0"/>
                <a:cs typeface="Times New Roman" pitchFamily="18" charset="0"/>
              </a:rPr>
              <a:t>мен </a:t>
            </a:r>
            <a:r>
              <a:rPr lang="ru-RU" sz="6400" dirty="0" err="1">
                <a:solidFill>
                  <a:srgbClr val="002060"/>
                </a:solidFill>
                <a:latin typeface="Times New Roman" pitchFamily="18" charset="0"/>
                <a:cs typeface="Times New Roman" pitchFamily="18" charset="0"/>
              </a:rPr>
              <a:t>қадағалауды шоғырландыру</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12) </a:t>
            </a:r>
            <a:r>
              <a:rPr lang="ru-RU" sz="6400" dirty="0" err="1">
                <a:solidFill>
                  <a:srgbClr val="002060"/>
                </a:solidFill>
                <a:latin typeface="Times New Roman" pitchFamily="18" charset="0"/>
                <a:cs typeface="Times New Roman" pitchFamily="18" charset="0"/>
              </a:rPr>
              <a:t>тексерілетін</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субъектілер</a:t>
            </a:r>
            <a:r>
              <a:rPr lang="ru-RU" sz="6400" dirty="0">
                <a:solidFill>
                  <a:srgbClr val="002060"/>
                </a:solidFill>
                <a:latin typeface="Times New Roman" pitchFamily="18" charset="0"/>
                <a:cs typeface="Times New Roman" pitchFamily="18" charset="0"/>
              </a:rPr>
              <a:t> мен </a:t>
            </a:r>
            <a:r>
              <a:rPr lang="ru-RU" sz="6400" dirty="0" err="1">
                <a:solidFill>
                  <a:srgbClr val="002060"/>
                </a:solidFill>
                <a:latin typeface="Times New Roman" pitchFamily="18" charset="0"/>
                <a:cs typeface="Times New Roman" pitchFamily="18" charset="0"/>
              </a:rPr>
              <a:t>тұтынушылардың өз заңды құқықтарын дербес</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қорғауға қабілеттілігін арттыру</a:t>
            </a:r>
            <a:r>
              <a:rPr lang="ru-RU" sz="6400" dirty="0">
                <a:solidFill>
                  <a:srgbClr val="002060"/>
                </a:solidFill>
                <a:latin typeface="Times New Roman" pitchFamily="18" charset="0"/>
                <a:cs typeface="Times New Roman" pitchFamily="18" charset="0"/>
              </a:rPr>
              <a:t>;</a:t>
            </a:r>
          </a:p>
          <a:p>
            <a:pPr marL="0" indent="0">
              <a:buNone/>
            </a:pPr>
            <a:r>
              <a:rPr lang="ru-RU" sz="6400" dirty="0">
                <a:solidFill>
                  <a:srgbClr val="002060"/>
                </a:solidFill>
                <a:latin typeface="Times New Roman" pitchFamily="18" charset="0"/>
                <a:cs typeface="Times New Roman" pitchFamily="18" charset="0"/>
              </a:rPr>
              <a:t>13) </a:t>
            </a:r>
            <a:r>
              <a:rPr lang="ru-RU" sz="6400" dirty="0" err="1">
                <a:solidFill>
                  <a:srgbClr val="002060"/>
                </a:solidFill>
                <a:latin typeface="Times New Roman" pitchFamily="18" charset="0"/>
                <a:cs typeface="Times New Roman" pitchFamily="18" charset="0"/>
              </a:rPr>
              <a:t>мемлекеттік</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бақылау және қадағалау жүйесінің есептілігі</a:t>
            </a:r>
            <a:r>
              <a:rPr lang="ru-RU" sz="6400" dirty="0">
                <a:solidFill>
                  <a:srgbClr val="002060"/>
                </a:solidFill>
                <a:latin typeface="Times New Roman" pitchFamily="18" charset="0"/>
                <a:cs typeface="Times New Roman" pitchFamily="18" charset="0"/>
              </a:rPr>
              <a:t> мен </a:t>
            </a:r>
            <a:r>
              <a:rPr lang="ru-RU" sz="6400" dirty="0" err="1">
                <a:solidFill>
                  <a:srgbClr val="002060"/>
                </a:solidFill>
                <a:latin typeface="Times New Roman" pitchFamily="18" charset="0"/>
                <a:cs typeface="Times New Roman" pitchFamily="18" charset="0"/>
              </a:rPr>
              <a:t>ашықтығы</a:t>
            </a:r>
            <a:r>
              <a:rPr lang="ru-RU" sz="6400" dirty="0">
                <a:solidFill>
                  <a:srgbClr val="002060"/>
                </a:solidFill>
                <a:latin typeface="Times New Roman" pitchFamily="18" charset="0"/>
                <a:cs typeface="Times New Roman" pitchFamily="18" charset="0"/>
              </a:rPr>
              <a:t>; </a:t>
            </a:r>
          </a:p>
          <a:p>
            <a:pPr marL="0" indent="0">
              <a:buNone/>
            </a:pPr>
            <a:r>
              <a:rPr lang="ru-RU" sz="6400" dirty="0">
                <a:solidFill>
                  <a:srgbClr val="002060"/>
                </a:solidFill>
                <a:latin typeface="Times New Roman" pitchFamily="18" charset="0"/>
                <a:cs typeface="Times New Roman" pitchFamily="18" charset="0"/>
              </a:rPr>
              <a:t>14) </a:t>
            </a:r>
            <a:r>
              <a:rPr lang="ru-RU" sz="6400" dirty="0" err="1">
                <a:solidFill>
                  <a:srgbClr val="002060"/>
                </a:solidFill>
                <a:latin typeface="Times New Roman" pitchFamily="18" charset="0"/>
                <a:cs typeface="Times New Roman" pitchFamily="18" charset="0"/>
              </a:rPr>
              <a:t>тәуелсіздік</a:t>
            </a:r>
            <a:r>
              <a:rPr lang="ru-RU" sz="6400" dirty="0">
                <a:solidFill>
                  <a:srgbClr val="002060"/>
                </a:solidFill>
                <a:latin typeface="Times New Roman" pitchFamily="18" charset="0"/>
                <a:cs typeface="Times New Roman" pitchFamily="18" charset="0"/>
              </a:rPr>
              <a:t>; </a:t>
            </a:r>
          </a:p>
          <a:p>
            <a:pPr marL="0" indent="0">
              <a:buNone/>
            </a:pPr>
            <a:r>
              <a:rPr lang="ru-RU" sz="6400" dirty="0">
                <a:solidFill>
                  <a:srgbClr val="002060"/>
                </a:solidFill>
                <a:latin typeface="Times New Roman" pitchFamily="18" charset="0"/>
                <a:cs typeface="Times New Roman" pitchFamily="18" charset="0"/>
              </a:rPr>
              <a:t>15) </a:t>
            </a:r>
            <a:r>
              <a:rPr lang="ru-RU" sz="6400" dirty="0" err="1">
                <a:solidFill>
                  <a:srgbClr val="002060"/>
                </a:solidFill>
                <a:latin typeface="Times New Roman" pitchFamily="18" charset="0"/>
                <a:cs typeface="Times New Roman" pitchFamily="18" charset="0"/>
              </a:rPr>
              <a:t>объективтілік</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және турашылдық</a:t>
            </a:r>
            <a:r>
              <a:rPr lang="ru-RU" sz="6400" dirty="0">
                <a:solidFill>
                  <a:srgbClr val="002060"/>
                </a:solidFill>
                <a:latin typeface="Times New Roman" pitchFamily="18" charset="0"/>
                <a:cs typeface="Times New Roman" pitchFamily="18" charset="0"/>
              </a:rPr>
              <a:t>; </a:t>
            </a:r>
          </a:p>
          <a:p>
            <a:pPr marL="0" indent="0">
              <a:buNone/>
            </a:pPr>
            <a:r>
              <a:rPr lang="ru-RU" sz="6400" dirty="0">
                <a:solidFill>
                  <a:srgbClr val="002060"/>
                </a:solidFill>
                <a:latin typeface="Times New Roman" pitchFamily="18" charset="0"/>
                <a:cs typeface="Times New Roman" pitchFamily="18" charset="0"/>
              </a:rPr>
              <a:t>16) </a:t>
            </a:r>
            <a:r>
              <a:rPr lang="ru-RU" sz="6400" dirty="0" err="1">
                <a:solidFill>
                  <a:srgbClr val="002060"/>
                </a:solidFill>
                <a:latin typeface="Times New Roman" pitchFamily="18" charset="0"/>
                <a:cs typeface="Times New Roman" pitchFamily="18" charset="0"/>
              </a:rPr>
              <a:t>дәйектілік</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қағидаттарына</a:t>
            </a:r>
            <a:r>
              <a:rPr lang="ru-RU" sz="6400" dirty="0">
                <a:solidFill>
                  <a:srgbClr val="002060"/>
                </a:solidFill>
                <a:latin typeface="Times New Roman" pitchFamily="18" charset="0"/>
                <a:cs typeface="Times New Roman" pitchFamily="18" charset="0"/>
              </a:rPr>
              <a:t> </a:t>
            </a:r>
            <a:r>
              <a:rPr lang="ru-RU" sz="6400" dirty="0" err="1">
                <a:solidFill>
                  <a:srgbClr val="002060"/>
                </a:solidFill>
                <a:latin typeface="Times New Roman" pitchFamily="18" charset="0"/>
                <a:cs typeface="Times New Roman" pitchFamily="18" charset="0"/>
              </a:rPr>
              <a:t>негізделеді</a:t>
            </a:r>
            <a:r>
              <a:rPr lang="ru-RU" sz="6400" dirty="0">
                <a:solidFill>
                  <a:srgbClr val="002060"/>
                </a:solidFill>
                <a:latin typeface="Times New Roman" pitchFamily="18" charset="0"/>
                <a:cs typeface="Times New Roman" pitchFamily="18" charset="0"/>
              </a:rPr>
              <a:t>.</a:t>
            </a:r>
            <a:r>
              <a:rPr lang="kk-KZ" b="1" dirty="0">
                <a:latin typeface="Times New Roman" panose="02020603050405020304" pitchFamily="18" charset="0"/>
                <a:cs typeface="Times New Roman" panose="02020603050405020304" pitchFamily="18" charset="0"/>
              </a:rPr>
              <a:t> </a:t>
            </a:r>
          </a:p>
          <a:p>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936104"/>
          </a:xfrm>
        </p:spPr>
        <p:txBody>
          <a:bodyPr>
            <a:normAutofit/>
          </a:bodyPr>
          <a:lstStyle/>
          <a:p>
            <a:r>
              <a:rPr lang="ru-RU" sz="2400" b="1" i="1" u="sng" dirty="0" err="1">
                <a:solidFill>
                  <a:srgbClr val="FF0000"/>
                </a:solidFill>
                <a:latin typeface="Times New Roman" panose="02020603050405020304" pitchFamily="18" charset="0"/>
                <a:cs typeface="Times New Roman" pitchFamily="18" charset="0"/>
              </a:rPr>
              <a:t>Бақылау</a:t>
            </a:r>
            <a:r>
              <a:rPr lang="ru-RU" sz="2400" b="1" i="1" u="sng" dirty="0">
                <a:solidFill>
                  <a:srgbClr val="FF0000"/>
                </a:solidFill>
                <a:latin typeface="Times New Roman" panose="02020603050405020304" pitchFamily="18" charset="0"/>
                <a:cs typeface="Times New Roman" pitchFamily="18" charset="0"/>
              </a:rPr>
              <a:t> </a:t>
            </a:r>
            <a:r>
              <a:rPr lang="ru-RU" sz="2400" b="1" i="1" u="sng" dirty="0" err="1">
                <a:solidFill>
                  <a:srgbClr val="FF0000"/>
                </a:solidFill>
                <a:latin typeface="Times New Roman" panose="02020603050405020304" pitchFamily="18" charset="0"/>
                <a:cs typeface="Times New Roman" pitchFamily="18" charset="0"/>
              </a:rPr>
              <a:t>және</a:t>
            </a:r>
            <a:r>
              <a:rPr lang="ru-RU" sz="2400" b="1" i="1" u="sng" dirty="0">
                <a:solidFill>
                  <a:srgbClr val="FF0000"/>
                </a:solidFill>
                <a:latin typeface="Times New Roman" panose="02020603050405020304" pitchFamily="18" charset="0"/>
                <a:cs typeface="Times New Roman" pitchFamily="18" charset="0"/>
              </a:rPr>
              <a:t> </a:t>
            </a:r>
            <a:r>
              <a:rPr lang="ru-RU" sz="2400" b="1" i="1" u="sng" dirty="0" err="1">
                <a:solidFill>
                  <a:srgbClr val="FF0000"/>
                </a:solidFill>
                <a:latin typeface="Times New Roman" panose="02020603050405020304" pitchFamily="18" charset="0"/>
                <a:cs typeface="Times New Roman" pitchFamily="18" charset="0"/>
              </a:rPr>
              <a:t>қадағалау</a:t>
            </a:r>
            <a:r>
              <a:rPr lang="ru-RU" sz="2400" b="1" i="1" u="sng" dirty="0">
                <a:solidFill>
                  <a:srgbClr val="FF0000"/>
                </a:solidFill>
                <a:latin typeface="Times New Roman" panose="02020603050405020304" pitchFamily="18" charset="0"/>
                <a:cs typeface="Times New Roman" pitchFamily="18" charset="0"/>
              </a:rPr>
              <a:t> </a:t>
            </a:r>
            <a:r>
              <a:rPr lang="ru-RU" sz="2400" b="1" i="1" u="sng" dirty="0" err="1">
                <a:solidFill>
                  <a:srgbClr val="FF0000"/>
                </a:solidFill>
                <a:latin typeface="Times New Roman" panose="02020603050405020304" pitchFamily="18" charset="0"/>
                <a:cs typeface="Times New Roman" pitchFamily="18" charset="0"/>
              </a:rPr>
              <a:t>органдарының</a:t>
            </a:r>
            <a:r>
              <a:rPr lang="ru-RU" sz="2400" b="1" i="1" u="sng" dirty="0">
                <a:solidFill>
                  <a:srgbClr val="FF0000"/>
                </a:solidFill>
                <a:latin typeface="Times New Roman" panose="02020603050405020304" pitchFamily="18" charset="0"/>
                <a:cs typeface="Times New Roman" pitchFamily="18" charset="0"/>
              </a:rPr>
              <a:t> </a:t>
            </a:r>
            <a:r>
              <a:rPr lang="ru-RU" sz="2400" b="1" i="1" u="sng" dirty="0" err="1">
                <a:solidFill>
                  <a:srgbClr val="FF0000"/>
                </a:solidFill>
                <a:latin typeface="Times New Roman" panose="02020603050405020304" pitchFamily="18" charset="0"/>
                <a:cs typeface="Times New Roman" pitchFamily="18" charset="0"/>
              </a:rPr>
              <a:t>құзыреті</a:t>
            </a:r>
            <a:r>
              <a:rPr lang="ru-RU" sz="2400" b="1" i="1" u="sng" dirty="0">
                <a:solidFill>
                  <a:srgbClr val="FF0000"/>
                </a:solidFill>
                <a:latin typeface="Times New Roman" pitchFamily="18" charset="0"/>
                <a:cs typeface="Times New Roman" pitchFamily="18" charset="0"/>
              </a:rPr>
              <a:t/>
            </a:r>
            <a:br>
              <a:rPr lang="ru-RU" sz="2400" b="1" i="1" u="sng" dirty="0">
                <a:solidFill>
                  <a:srgbClr val="FF0000"/>
                </a:solidFill>
                <a:latin typeface="Times New Roman" pitchFamily="18" charset="0"/>
                <a:cs typeface="Times New Roman" pitchFamily="18" charset="0"/>
              </a:rPr>
            </a:br>
            <a:r>
              <a:rPr lang="ru-RU" sz="2400" b="1" i="1" u="sng" dirty="0" err="1">
                <a:solidFill>
                  <a:srgbClr val="FF0000"/>
                </a:solidFill>
                <a:latin typeface="Times New Roman" pitchFamily="18" charset="0"/>
                <a:cs typeface="Times New Roman" pitchFamily="18" charset="0"/>
              </a:rPr>
              <a:t>Бақылау</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және</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қадағалау</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органдары</a:t>
            </a:r>
            <a:r>
              <a:rPr lang="ru-RU" sz="2400" b="1" i="1" u="sng" dirty="0" smtClean="0">
                <a:solidFill>
                  <a:srgbClr val="FF0000"/>
                </a:solidFill>
                <a:latin typeface="Times New Roman" pitchFamily="18" charset="0"/>
                <a:cs typeface="Times New Roman" pitchFamily="18" charset="0"/>
              </a:rPr>
              <a:t>:</a:t>
            </a:r>
            <a:endParaRPr lang="ru-RU" sz="2400" b="1" i="1" u="sng" dirty="0">
              <a:solidFill>
                <a:srgbClr val="FF000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1600200"/>
            <a:ext cx="8507288" cy="4637112"/>
          </a:xfrm>
        </p:spPr>
        <p:txBody>
          <a:bodyPr>
            <a:normAutofit fontScale="70000" lnSpcReduction="20000"/>
          </a:bodyPr>
          <a:lstStyle/>
          <a:p>
            <a:pPr marL="0" indent="0">
              <a:buNone/>
            </a:pPr>
            <a:r>
              <a:rPr lang="ru-RU" dirty="0">
                <a:solidFill>
                  <a:srgbClr val="7030A0"/>
                </a:solidFill>
                <a:latin typeface="Times New Roman" pitchFamily="18" charset="0"/>
                <a:cs typeface="Times New Roman" pitchFamily="18" charset="0"/>
              </a:rPr>
              <a:t>1) </a:t>
            </a:r>
            <a:r>
              <a:rPr lang="ru-RU" dirty="0" err="1">
                <a:solidFill>
                  <a:srgbClr val="7030A0"/>
                </a:solidFill>
                <a:latin typeface="Times New Roman" pitchFamily="18" charset="0"/>
                <a:cs typeface="Times New Roman" pitchFamily="18" charset="0"/>
              </a:rPr>
              <a:t>мемлекеттік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бақылау және қадағалау саласындағы тиісті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бағыттағы мемлекеттік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саясатты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әзірлейді және іске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асырады</a:t>
            </a:r>
            <a:r>
              <a:rPr lang="ru-RU" dirty="0">
                <a:solidFill>
                  <a:srgbClr val="7030A0"/>
                </a:solidFill>
                <a:latin typeface="Times New Roman" pitchFamily="18" charset="0"/>
                <a:cs typeface="Times New Roman" pitchFamily="18" charset="0"/>
              </a:rPr>
              <a:t>; </a:t>
            </a:r>
          </a:p>
          <a:p>
            <a:pPr marL="0" indent="0">
              <a:buNone/>
            </a:pPr>
            <a:r>
              <a:rPr lang="ru-RU" dirty="0">
                <a:solidFill>
                  <a:srgbClr val="7030A0"/>
                </a:solidFill>
                <a:latin typeface="Times New Roman" pitchFamily="18" charset="0"/>
                <a:cs typeface="Times New Roman" pitchFamily="18" charset="0"/>
              </a:rPr>
              <a:t>2) </a:t>
            </a:r>
            <a:r>
              <a:rPr lang="ru-RU" dirty="0" err="1">
                <a:solidFill>
                  <a:srgbClr val="7030A0"/>
                </a:solidFill>
                <a:latin typeface="Times New Roman" pitchFamily="18" charset="0"/>
                <a:cs typeface="Times New Roman" pitchFamily="18" charset="0"/>
              </a:rPr>
              <a:t>бақылау және қадағалау жүргізуді жетілдіру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жөнінде ұсы­ныстар енгізеді</a:t>
            </a:r>
            <a:r>
              <a:rPr lang="ru-RU" dirty="0">
                <a:solidFill>
                  <a:srgbClr val="7030A0"/>
                </a:solidFill>
                <a:latin typeface="Times New Roman" pitchFamily="18" charset="0"/>
                <a:cs typeface="Times New Roman" pitchFamily="18" charset="0"/>
              </a:rPr>
              <a:t>; </a:t>
            </a:r>
          </a:p>
          <a:p>
            <a:pPr marL="0" indent="0">
              <a:buNone/>
            </a:pPr>
            <a:r>
              <a:rPr lang="ru-RU" dirty="0">
                <a:solidFill>
                  <a:srgbClr val="7030A0"/>
                </a:solidFill>
                <a:latin typeface="Times New Roman" pitchFamily="18" charset="0"/>
                <a:cs typeface="Times New Roman" pitchFamily="18" charset="0"/>
              </a:rPr>
              <a:t>3) </a:t>
            </a:r>
            <a:r>
              <a:rPr lang="ru-RU" dirty="0" err="1">
                <a:solidFill>
                  <a:srgbClr val="7030A0"/>
                </a:solidFill>
                <a:latin typeface="Times New Roman" pitchFamily="18" charset="0"/>
                <a:cs typeface="Times New Roman" pitchFamily="18" charset="0"/>
              </a:rPr>
              <a:t>Қазақстан Республикасының заңдарына сәйкес бақылау </a:t>
            </a:r>
            <a:r>
              <a:rPr lang="ru-RU" dirty="0">
                <a:solidFill>
                  <a:srgbClr val="7030A0"/>
                </a:solidFill>
                <a:latin typeface="Times New Roman" pitchFamily="18" charset="0"/>
                <a:cs typeface="Times New Roman" pitchFamily="18" charset="0"/>
              </a:rPr>
              <a:t>мен </a:t>
            </a:r>
            <a:r>
              <a:rPr lang="ru-RU" dirty="0" err="1">
                <a:solidFill>
                  <a:srgbClr val="7030A0"/>
                </a:solidFill>
                <a:latin typeface="Times New Roman" pitchFamily="18" charset="0"/>
                <a:cs typeface="Times New Roman" pitchFamily="18" charset="0"/>
              </a:rPr>
              <a:t>қадағалауды ұйымдастырады және жүргізеді</a:t>
            </a:r>
            <a:r>
              <a:rPr lang="ru-RU" dirty="0">
                <a:solidFill>
                  <a:srgbClr val="7030A0"/>
                </a:solidFill>
                <a:latin typeface="Times New Roman" pitchFamily="18" charset="0"/>
                <a:cs typeface="Times New Roman" pitchFamily="18" charset="0"/>
              </a:rPr>
              <a:t>; </a:t>
            </a:r>
          </a:p>
          <a:p>
            <a:pPr marL="0" indent="0">
              <a:buNone/>
            </a:pPr>
            <a:r>
              <a:rPr lang="ru-RU" dirty="0">
                <a:solidFill>
                  <a:srgbClr val="7030A0"/>
                </a:solidFill>
                <a:latin typeface="Times New Roman" pitchFamily="18" charset="0"/>
                <a:cs typeface="Times New Roman" pitchFamily="18" charset="0"/>
              </a:rPr>
              <a:t>4) </a:t>
            </a:r>
            <a:r>
              <a:rPr lang="ru-RU" dirty="0" err="1">
                <a:solidFill>
                  <a:srgbClr val="7030A0"/>
                </a:solidFill>
                <a:latin typeface="Times New Roman" pitchFamily="18" charset="0"/>
                <a:cs typeface="Times New Roman" pitchFamily="18" charset="0"/>
              </a:rPr>
              <a:t>өз құзыреті шегінде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бақылау және қадағалау саласындағы нор­мативтік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құқықтық актілерді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әзірлейді және бекітеді</a:t>
            </a:r>
            <a:r>
              <a:rPr lang="ru-RU" dirty="0">
                <a:solidFill>
                  <a:srgbClr val="7030A0"/>
                </a:solidFill>
                <a:latin typeface="Times New Roman" pitchFamily="18" charset="0"/>
                <a:cs typeface="Times New Roman" pitchFamily="18" charset="0"/>
              </a:rPr>
              <a:t>; </a:t>
            </a:r>
          </a:p>
          <a:p>
            <a:pPr marL="0" indent="0">
              <a:buNone/>
            </a:pPr>
            <a:r>
              <a:rPr lang="ru-RU" dirty="0">
                <a:solidFill>
                  <a:srgbClr val="7030A0"/>
                </a:solidFill>
                <a:latin typeface="Times New Roman" pitchFamily="18" charset="0"/>
                <a:cs typeface="Times New Roman" pitchFamily="18" charset="0"/>
              </a:rPr>
              <a:t>5) </a:t>
            </a:r>
            <a:r>
              <a:rPr lang="ru-RU" dirty="0" err="1">
                <a:solidFill>
                  <a:srgbClr val="7030A0"/>
                </a:solidFill>
                <a:latin typeface="Times New Roman" pitchFamily="18" charset="0"/>
                <a:cs typeface="Times New Roman" pitchFamily="18" charset="0"/>
              </a:rPr>
              <a:t>бақылау </a:t>
            </a:r>
            <a:r>
              <a:rPr lang="ru-RU" dirty="0">
                <a:solidFill>
                  <a:srgbClr val="7030A0"/>
                </a:solidFill>
                <a:latin typeface="Times New Roman" pitchFamily="18" charset="0"/>
                <a:cs typeface="Times New Roman" pitchFamily="18" charset="0"/>
              </a:rPr>
              <a:t>мен </a:t>
            </a:r>
            <a:r>
              <a:rPr lang="ru-RU" dirty="0" err="1">
                <a:solidFill>
                  <a:srgbClr val="7030A0"/>
                </a:solidFill>
                <a:latin typeface="Times New Roman" pitchFamily="18" charset="0"/>
                <a:cs typeface="Times New Roman" pitchFamily="18" charset="0"/>
              </a:rPr>
              <a:t>қадағалау тиімділігі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мониторингін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ұйымдастырады және жүргізеді</a:t>
            </a:r>
            <a:r>
              <a:rPr lang="ru-RU" dirty="0">
                <a:solidFill>
                  <a:srgbClr val="7030A0"/>
                </a:solidFill>
                <a:latin typeface="Times New Roman" pitchFamily="18" charset="0"/>
                <a:cs typeface="Times New Roman" pitchFamily="18" charset="0"/>
              </a:rPr>
              <a:t>;</a:t>
            </a:r>
          </a:p>
          <a:p>
            <a:pPr marL="0" indent="0">
              <a:buNone/>
            </a:pPr>
            <a:r>
              <a:rPr lang="ru-RU" dirty="0">
                <a:solidFill>
                  <a:srgbClr val="7030A0"/>
                </a:solidFill>
                <a:latin typeface="Times New Roman" pitchFamily="18" charset="0"/>
                <a:cs typeface="Times New Roman" pitchFamily="18" charset="0"/>
              </a:rPr>
              <a:t>6) </a:t>
            </a:r>
            <a:r>
              <a:rPr lang="ru-RU" dirty="0" err="1">
                <a:solidFill>
                  <a:srgbClr val="7030A0"/>
                </a:solidFill>
                <a:latin typeface="Times New Roman" pitchFamily="18" charset="0"/>
                <a:cs typeface="Times New Roman" pitchFamily="18" charset="0"/>
              </a:rPr>
              <a:t>Қазақстан Республикасындағы бақылау және қадағалау органдарының қызметін өзара үйлестіруді жүзеге асырады</a:t>
            </a:r>
            <a:r>
              <a:rPr lang="ru-RU" dirty="0">
                <a:solidFill>
                  <a:srgbClr val="7030A0"/>
                </a:solidFill>
                <a:latin typeface="Times New Roman" pitchFamily="18" charset="0"/>
                <a:cs typeface="Times New Roman" pitchFamily="18" charset="0"/>
              </a:rPr>
              <a:t>; </a:t>
            </a:r>
          </a:p>
          <a:p>
            <a:pPr marL="0" indent="0">
              <a:buNone/>
            </a:pPr>
            <a:r>
              <a:rPr lang="ru-RU" dirty="0">
                <a:solidFill>
                  <a:srgbClr val="7030A0"/>
                </a:solidFill>
                <a:latin typeface="Times New Roman" pitchFamily="18" charset="0"/>
                <a:cs typeface="Times New Roman" pitchFamily="18" charset="0"/>
              </a:rPr>
              <a:t>7) ҚР </a:t>
            </a:r>
            <a:r>
              <a:rPr lang="ru-RU" dirty="0" err="1">
                <a:solidFill>
                  <a:srgbClr val="7030A0"/>
                </a:solidFill>
                <a:latin typeface="Times New Roman" pitchFamily="18" charset="0"/>
                <a:cs typeface="Times New Roman" pitchFamily="18" charset="0"/>
              </a:rPr>
              <a:t>Кәсіпкерлік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кодексте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өзге</a:t>
            </a:r>
            <a:r>
              <a:rPr lang="ru-RU" dirty="0">
                <a:solidFill>
                  <a:srgbClr val="7030A0"/>
                </a:solidFill>
                <a:latin typeface="Times New Roman" pitchFamily="18" charset="0"/>
                <a:cs typeface="Times New Roman" pitchFamily="18" charset="0"/>
              </a:rPr>
              <a:t> де </a:t>
            </a:r>
            <a:r>
              <a:rPr lang="ru-RU" dirty="0" err="1">
                <a:solidFill>
                  <a:srgbClr val="7030A0"/>
                </a:solidFill>
                <a:latin typeface="Times New Roman" pitchFamily="18" charset="0"/>
                <a:cs typeface="Times New Roman" pitchFamily="18" charset="0"/>
              </a:rPr>
              <a:t>заңдарында</a:t>
            </a:r>
            <a:r>
              <a:rPr lang="ru-RU" dirty="0">
                <a:solidFill>
                  <a:srgbClr val="7030A0"/>
                </a:solidFill>
                <a:latin typeface="Times New Roman" pitchFamily="18" charset="0"/>
                <a:cs typeface="Times New Roman" pitchFamily="18" charset="0"/>
              </a:rPr>
              <a:t>, ҚР </a:t>
            </a:r>
            <a:r>
              <a:rPr lang="ru-RU" dirty="0" err="1">
                <a:solidFill>
                  <a:srgbClr val="7030A0"/>
                </a:solidFill>
                <a:latin typeface="Times New Roman" pitchFamily="18" charset="0"/>
                <a:cs typeface="Times New Roman" pitchFamily="18" charset="0"/>
              </a:rPr>
              <a:t>Президентінің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a:t>
            </a:r>
            <a:r>
              <a:rPr lang="ru-RU" dirty="0">
                <a:solidFill>
                  <a:srgbClr val="7030A0"/>
                </a:solidFill>
                <a:latin typeface="Times New Roman" pitchFamily="18" charset="0"/>
                <a:cs typeface="Times New Roman" pitchFamily="18" charset="0"/>
              </a:rPr>
              <a:t> ҚР </a:t>
            </a:r>
            <a:r>
              <a:rPr lang="ru-RU" dirty="0" err="1">
                <a:solidFill>
                  <a:srgbClr val="7030A0"/>
                </a:solidFill>
                <a:latin typeface="Times New Roman" pitchFamily="18" charset="0"/>
                <a:cs typeface="Times New Roman" pitchFamily="18" charset="0"/>
              </a:rPr>
              <a:t>Үкіметінің</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актілерінде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көзделген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өзге</a:t>
            </a:r>
            <a:r>
              <a:rPr lang="ru-RU" dirty="0">
                <a:solidFill>
                  <a:srgbClr val="7030A0"/>
                </a:solidFill>
                <a:latin typeface="Times New Roman" pitchFamily="18" charset="0"/>
                <a:cs typeface="Times New Roman" pitchFamily="18" charset="0"/>
              </a:rPr>
              <a:t> де </a:t>
            </a:r>
            <a:r>
              <a:rPr lang="ru-RU" dirty="0" err="1">
                <a:solidFill>
                  <a:srgbClr val="7030A0"/>
                </a:solidFill>
                <a:latin typeface="Times New Roman" pitchFamily="18" charset="0"/>
                <a:cs typeface="Times New Roman" pitchFamily="18" charset="0"/>
              </a:rPr>
              <a:t>функ­ция­лар­ды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жүзеге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асырады</a:t>
            </a:r>
            <a:r>
              <a:rPr lang="ru-RU" dirty="0">
                <a:solidFill>
                  <a:srgbClr val="7030A0"/>
                </a:solidFill>
                <a:latin typeface="Times New Roman" pitchFamily="18" charset="0"/>
                <a:cs typeface="Times New Roman" pitchFamily="18" charset="0"/>
              </a:rPr>
              <a:t>.</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sz="3200" b="1" i="1" dirty="0" err="1">
                <a:solidFill>
                  <a:srgbClr val="FF0000"/>
                </a:solidFill>
                <a:latin typeface="Times New Roman" panose="02020603050405020304" pitchFamily="18" charset="0"/>
                <a:cs typeface="Times New Roman" panose="02020603050405020304" pitchFamily="18" charset="0"/>
              </a:rPr>
              <a:t>Тәуекелдерді бағалау жүйесі</a:t>
            </a:r>
            <a:endParaRPr lang="ru-RU" sz="3200" b="1" i="1" dirty="0">
              <a:solidFill>
                <a:srgbClr val="FF000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251520" y="980728"/>
            <a:ext cx="8229600" cy="5184576"/>
          </a:xfrm>
        </p:spPr>
        <p:txBody>
          <a:bodyPr>
            <a:normAutofit fontScale="25000" lnSpcReduction="20000"/>
          </a:bodyPr>
          <a:lstStyle/>
          <a:p>
            <a:pPr marL="0" indent="0">
              <a:buNone/>
            </a:pPr>
            <a:r>
              <a:rPr lang="ru-RU" sz="4300" dirty="0">
                <a:latin typeface="Times New Roman" panose="02020603050405020304" pitchFamily="18" charset="0"/>
                <a:cs typeface="Times New Roman" panose="02020603050405020304" pitchFamily="18" charset="0"/>
              </a:rPr>
              <a:t>1. </a:t>
            </a:r>
            <a:r>
              <a:rPr lang="ru-RU" sz="4300" dirty="0" err="1">
                <a:latin typeface="Times New Roman" panose="02020603050405020304" pitchFamily="18" charset="0"/>
                <a:cs typeface="Times New Roman" panose="02020603050405020304" pitchFamily="18" charset="0"/>
              </a:rPr>
              <a:t>Мемлекеттік</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органдар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тексерілетін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субъектілерді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дә­ре­жесіне қарай жоғары, орташа</a:t>
            </a:r>
            <a:r>
              <a:rPr lang="ru-RU" sz="4300" dirty="0">
                <a:latin typeface="Times New Roman" panose="02020603050405020304" pitchFamily="18" charset="0"/>
                <a:cs typeface="Times New Roman" panose="02020603050405020304" pitchFamily="18" charset="0"/>
              </a:rPr>
              <a:t> не </a:t>
            </a:r>
            <a:r>
              <a:rPr lang="ru-RU" sz="4300" dirty="0" err="1">
                <a:latin typeface="Times New Roman" panose="02020603050405020304" pitchFamily="18" charset="0"/>
                <a:cs typeface="Times New Roman" panose="02020603050405020304" pitchFamily="18" charset="0"/>
              </a:rPr>
              <a:t>болмашы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топтарына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жат­қызады және олар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үшін жоспарлы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тексерулер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жүргізудің</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1) </a:t>
            </a:r>
            <a:r>
              <a:rPr lang="ru-RU" sz="4300" dirty="0" err="1">
                <a:latin typeface="Times New Roman" panose="02020603050405020304" pitchFamily="18" charset="0"/>
                <a:cs typeface="Times New Roman" panose="02020603050405020304" pitchFamily="18" charset="0"/>
              </a:rPr>
              <a:t>жоғары 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жылына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2) </a:t>
            </a:r>
            <a:r>
              <a:rPr lang="ru-RU" sz="4300" dirty="0" err="1">
                <a:latin typeface="Times New Roman" panose="02020603050405020304" pitchFamily="18" charset="0"/>
                <a:cs typeface="Times New Roman" panose="02020603050405020304" pitchFamily="18" charset="0"/>
              </a:rPr>
              <a:t>орташа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үш 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3) </a:t>
            </a:r>
            <a:r>
              <a:rPr lang="ru-RU" sz="4300" dirty="0" err="1">
                <a:latin typeface="Times New Roman" panose="02020603050405020304" pitchFamily="18" charset="0"/>
                <a:cs typeface="Times New Roman" panose="02020603050405020304" pitchFamily="18" charset="0"/>
              </a:rPr>
              <a:t>болмашы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бес </a:t>
            </a:r>
            <a:r>
              <a:rPr lang="ru-RU" sz="4300" dirty="0" err="1">
                <a:latin typeface="Times New Roman" panose="02020603050405020304" pitchFamily="18" charset="0"/>
                <a:cs typeface="Times New Roman" panose="02020603050405020304" pitchFamily="18" charset="0"/>
              </a:rPr>
              <a:t>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жиі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емес</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кезеңділігін айқындайды</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2. </a:t>
            </a:r>
            <a:r>
              <a:rPr lang="ru-RU" sz="4300" dirty="0" err="1">
                <a:latin typeface="Times New Roman" panose="02020603050405020304" pitchFamily="18" charset="0"/>
                <a:cs typeface="Times New Roman" panose="02020603050405020304" pitchFamily="18" charset="0"/>
              </a:rPr>
              <a:t>Санитариялық-эпидемиологиялық қадағалау, </a:t>
            </a:r>
            <a:r>
              <a:rPr lang="ru-RU" sz="4300" dirty="0">
                <a:latin typeface="Times New Roman" panose="02020603050405020304" pitchFamily="18" charset="0"/>
                <a:cs typeface="Times New Roman" panose="02020603050405020304" pitchFamily="18" charset="0"/>
              </a:rPr>
              <a:t>ветеринария, ка­рантин </a:t>
            </a:r>
            <a:r>
              <a:rPr lang="ru-RU" sz="4300" dirty="0" err="1">
                <a:latin typeface="Times New Roman" panose="02020603050405020304" pitchFamily="18" charset="0"/>
                <a:cs typeface="Times New Roman" panose="02020603050405020304" pitchFamily="18" charset="0"/>
              </a:rPr>
              <a:t>және өсімдіктерді қорғау</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тұқым шаруашылығы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астық және мақта нарығы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сәулет</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қала құрылысы және құрылыс сала­сын­да</a:t>
            </a:r>
            <a:r>
              <a:rPr lang="ru-RU" sz="4300" dirty="0">
                <a:latin typeface="Times New Roman" panose="02020603050405020304" pitchFamily="18" charset="0"/>
                <a:cs typeface="Times New Roman" panose="02020603050405020304" pitchFamily="18" charset="0"/>
              </a:rPr>
              <a:t> осы </a:t>
            </a:r>
            <a:r>
              <a:rPr lang="ru-RU" sz="4300" dirty="0" err="1">
                <a:latin typeface="Times New Roman" panose="02020603050405020304" pitchFamily="18" charset="0"/>
                <a:cs typeface="Times New Roman" panose="02020603050405020304" pitchFamily="18" charset="0"/>
              </a:rPr>
              <a:t>Заңның </a:t>
            </a:r>
            <a:r>
              <a:rPr lang="ru-RU" sz="4300" dirty="0">
                <a:latin typeface="Times New Roman" panose="02020603050405020304" pitchFamily="18" charset="0"/>
                <a:cs typeface="Times New Roman" panose="02020603050405020304" pitchFamily="18" charset="0"/>
              </a:rPr>
              <a:t>5-бабына </a:t>
            </a:r>
            <a:r>
              <a:rPr lang="ru-RU" sz="4300" dirty="0" err="1">
                <a:latin typeface="Times New Roman" panose="02020603050405020304" pitchFamily="18" charset="0"/>
                <a:cs typeface="Times New Roman" panose="02020603050405020304" pitchFamily="18" charset="0"/>
              </a:rPr>
              <a:t>сәйкес Қазақстан Республикасының заң­намасында белгіленген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талаптардың сақталуын тексеру</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үшін жоспарлы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тексерулер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жүргізудің кезеңділігі</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1) ветеринария, карантин </a:t>
            </a:r>
            <a:r>
              <a:rPr lang="ru-RU" sz="4300" dirty="0" err="1">
                <a:latin typeface="Times New Roman" panose="02020603050405020304" pitchFamily="18" charset="0"/>
                <a:cs typeface="Times New Roman" panose="02020603050405020304" pitchFamily="18" charset="0"/>
              </a:rPr>
              <a:t>және өсімдіктерді қорғау</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тұқым ша­руа­шылығы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астық және мақта нарығы саласында</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жоғары тәуекел дәрежесі кезінде</a:t>
            </a:r>
            <a:r>
              <a:rPr lang="ru-RU" sz="4300" dirty="0">
                <a:latin typeface="Times New Roman" panose="02020603050405020304" pitchFamily="18" charset="0"/>
                <a:cs typeface="Times New Roman" panose="02020603050405020304" pitchFamily="18" charset="0"/>
              </a:rPr>
              <a:t> – жарты </a:t>
            </a:r>
            <a:r>
              <a:rPr lang="ru-RU" sz="4300" dirty="0" err="1">
                <a:latin typeface="Times New Roman" panose="02020603050405020304" pitchFamily="18" charset="0"/>
                <a:cs typeface="Times New Roman" panose="02020603050405020304" pitchFamily="18" charset="0"/>
              </a:rPr>
              <a:t>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орташа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болмашы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үш 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жиі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бол­мау­ға;</a:t>
            </a:r>
            <a:endParaRPr lang="ru-RU" sz="4300" dirty="0">
              <a:latin typeface="Times New Roman" panose="02020603050405020304" pitchFamily="18" charset="0"/>
              <a:cs typeface="Times New Roman" panose="02020603050405020304" pitchFamily="18" charset="0"/>
            </a:endParaRPr>
          </a:p>
          <a:p>
            <a:pPr marL="0" indent="0">
              <a:buNone/>
            </a:pPr>
            <a:r>
              <a:rPr lang="ru-RU" sz="4300" dirty="0">
                <a:latin typeface="Times New Roman" panose="02020603050405020304" pitchFamily="18" charset="0"/>
                <a:cs typeface="Times New Roman" panose="02020603050405020304" pitchFamily="18" charset="0"/>
              </a:rPr>
              <a:t>2) </a:t>
            </a:r>
            <a:r>
              <a:rPr lang="ru-RU" sz="4300" dirty="0" err="1">
                <a:latin typeface="Times New Roman" panose="02020603050405020304" pitchFamily="18" charset="0"/>
                <a:cs typeface="Times New Roman" panose="02020603050405020304" pitchFamily="18" charset="0"/>
              </a:rPr>
              <a:t>санитариялық-эпидемиологиялық бақылау саласында</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жоғары 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айына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орташа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тоқсанына 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болмашы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жылына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сәулет, қала құрылысы және құрылыс саласында</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жоғары 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тоқсанына 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орташа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жарты </a:t>
            </a:r>
            <a:r>
              <a:rPr lang="ru-RU" sz="4300" dirty="0" err="1">
                <a:latin typeface="Times New Roman" panose="02020603050405020304" pitchFamily="18" charset="0"/>
                <a:cs typeface="Times New Roman" panose="02020603050405020304" pitchFamily="18" charset="0"/>
              </a:rPr>
              <a:t>жылда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a:t>
            </a:r>
          </a:p>
          <a:p>
            <a:pPr marL="0" indent="0">
              <a:buFont typeface="Wingdings" panose="05000000000000000000" pitchFamily="2" charset="2"/>
              <a:buChar char="§"/>
            </a:pPr>
            <a:r>
              <a:rPr lang="ru-RU" sz="4300" dirty="0" err="1">
                <a:latin typeface="Times New Roman" panose="02020603050405020304" pitchFamily="18" charset="0"/>
                <a:cs typeface="Times New Roman" panose="02020603050405020304" pitchFamily="18" charset="0"/>
              </a:rPr>
              <a:t>болмашы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 кезінде</a:t>
            </a:r>
            <a:r>
              <a:rPr lang="ru-RU" sz="4300" dirty="0">
                <a:latin typeface="Times New Roman" panose="02020603050405020304" pitchFamily="18" charset="0"/>
                <a:cs typeface="Times New Roman" panose="02020603050405020304" pitchFamily="18" charset="0"/>
              </a:rPr>
              <a:t> – </a:t>
            </a:r>
            <a:r>
              <a:rPr lang="ru-RU" sz="4300" dirty="0" err="1">
                <a:latin typeface="Times New Roman" panose="02020603050405020304" pitchFamily="18" charset="0"/>
                <a:cs typeface="Times New Roman" panose="02020603050405020304" pitchFamily="18" charset="0"/>
              </a:rPr>
              <a:t>жылына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бір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реттен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жиі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болмауға тиіс</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Тексерілетін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субъектілерді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дәрежелері бойынша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бөлу сал­дарлардың ауырлығы тұрғысынан субъектінің маңыздылығы, </a:t>
            </a:r>
            <a:r>
              <a:rPr lang="ru-RU" sz="4300" dirty="0">
                <a:latin typeface="Times New Roman" panose="02020603050405020304" pitchFamily="18" charset="0"/>
                <a:cs typeface="Times New Roman" panose="02020603050405020304" pitchFamily="18" charset="0"/>
              </a:rPr>
              <a:t>осы </a:t>
            </a:r>
            <a:r>
              <a:rPr lang="ru-RU" sz="4300" dirty="0" err="1">
                <a:latin typeface="Times New Roman" panose="02020603050405020304" pitchFamily="18" charset="0"/>
                <a:cs typeface="Times New Roman" panose="02020603050405020304" pitchFamily="18" charset="0"/>
              </a:rPr>
              <a:t>Заңның </a:t>
            </a:r>
            <a:r>
              <a:rPr lang="ru-RU" sz="4300" dirty="0">
                <a:latin typeface="Times New Roman" panose="02020603050405020304" pitchFamily="18" charset="0"/>
                <a:cs typeface="Times New Roman" panose="02020603050405020304" pitchFamily="18" charset="0"/>
              </a:rPr>
              <a:t>5-бабына </a:t>
            </a:r>
            <a:r>
              <a:rPr lang="ru-RU" sz="4300" dirty="0" err="1">
                <a:latin typeface="Times New Roman" panose="02020603050405020304" pitchFamily="18" charset="0"/>
                <a:cs typeface="Times New Roman" panose="02020603050405020304" pitchFamily="18" charset="0"/>
              </a:rPr>
              <a:t>сәйкес Қазақстан Республикасының заң­на­ма­сында белгіленген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талаптарды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бұзушылықтардың салалық ста­тис­тикасы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сондай-ақ жоспардан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тыс</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тексерулердің нәтижелері ескеріле</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отырып</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жүзеге асырылады</a:t>
            </a:r>
            <a:r>
              <a:rPr lang="ru-RU" sz="4300" dirty="0">
                <a:latin typeface="Times New Roman" panose="02020603050405020304" pitchFamily="18" charset="0"/>
                <a:cs typeface="Times New Roman" panose="02020603050405020304" pitchFamily="18" charset="0"/>
              </a:rPr>
              <a:t>. </a:t>
            </a:r>
          </a:p>
          <a:p>
            <a:pPr marL="0" indent="0">
              <a:buNone/>
            </a:pPr>
            <a:r>
              <a:rPr lang="ru-RU" sz="4300" dirty="0">
                <a:latin typeface="Times New Roman" panose="02020603050405020304" pitchFamily="18" charset="0"/>
                <a:cs typeface="Times New Roman" panose="02020603050405020304" pitchFamily="18" charset="0"/>
              </a:rPr>
              <a:t>3. </a:t>
            </a:r>
            <a:r>
              <a:rPr lang="ru-RU" sz="4300" dirty="0" err="1">
                <a:latin typeface="Times New Roman" panose="02020603050405020304" pitchFamily="18" charset="0"/>
                <a:cs typeface="Times New Roman" panose="02020603050405020304" pitchFamily="18" charset="0"/>
              </a:rPr>
              <a:t>Мемлекеттік</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органдар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міндетті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ведомстволық есептіліктің, тек­серу</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парақтарының нысандарына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тәуекел дәрежесін бағалау өл­шемдеріне, тексерулер</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жүргізудің жыл</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сайынғы жоспарына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қа­тысты актілерді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әзірлейді және бекітеді</a:t>
            </a:r>
            <a:r>
              <a:rPr lang="ru-RU" sz="4300" dirty="0">
                <a:latin typeface="Times New Roman" panose="02020603050405020304" pitchFamily="18" charset="0"/>
                <a:cs typeface="Times New Roman" panose="02020603050405020304" pitchFamily="18" charset="0"/>
              </a:rPr>
              <a:t>.</a:t>
            </a:r>
          </a:p>
          <a:p>
            <a:pPr marL="0" indent="0">
              <a:buNone/>
            </a:pPr>
            <a:r>
              <a:rPr lang="ru-RU" sz="4300" dirty="0">
                <a:latin typeface="Times New Roman" panose="02020603050405020304" pitchFamily="18" charset="0"/>
                <a:cs typeface="Times New Roman" panose="02020603050405020304" pitchFamily="18" charset="0"/>
              </a:rPr>
              <a:t>4. </a:t>
            </a:r>
            <a:r>
              <a:rPr lang="ru-RU" sz="4300" dirty="0" err="1">
                <a:latin typeface="Times New Roman" panose="02020603050405020304" pitchFamily="18" charset="0"/>
                <a:cs typeface="Times New Roman" panose="02020603050405020304" pitchFamily="18" charset="0"/>
              </a:rPr>
              <a:t>Жеке</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кәсіпкерлік саласындағы тәуекел дәрежесін бағалау өл­шемдері бақылау және қадағалау органдарының және кәсіпкерлік жөніндегі уәкілетті органның бірлескен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бұйрығымен бекітіледі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жә­не мемлекеттік</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органдардың ресми</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интернет-ресурстарында</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жа­рия­ланады</a:t>
            </a:r>
            <a:r>
              <a:rPr lang="ru-RU" sz="4300" dirty="0">
                <a:latin typeface="Times New Roman" panose="02020603050405020304" pitchFamily="18" charset="0"/>
                <a:cs typeface="Times New Roman" panose="02020603050405020304" pitchFamily="18" charset="0"/>
              </a:rPr>
              <a:t>.</a:t>
            </a:r>
          </a:p>
          <a:p>
            <a:pPr marL="0" indent="0">
              <a:buNone/>
            </a:pPr>
            <a:r>
              <a:rPr lang="ru-RU" sz="4300" dirty="0" err="1">
                <a:latin typeface="Times New Roman" panose="02020603050405020304" pitchFamily="18" charset="0"/>
                <a:cs typeface="Times New Roman" panose="02020603050405020304" pitchFamily="18" charset="0"/>
              </a:rPr>
              <a:t>Тәуекел дәрежесін бағалау өлшемдері </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тексерілетін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субъек­тінің тікелей</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қызметімен, салалық </a:t>
            </a:r>
            <a:r>
              <a:rPr lang="ru-RU" sz="4300" dirty="0">
                <a:latin typeface="Times New Roman" panose="02020603050405020304" pitchFamily="18" charset="0"/>
                <a:cs typeface="Times New Roman" panose="02020603050405020304" pitchFamily="18" charset="0"/>
              </a:rPr>
              <a:t>даму </a:t>
            </a:r>
            <a:r>
              <a:rPr lang="ru-RU" sz="4300" dirty="0" err="1">
                <a:latin typeface="Times New Roman" panose="02020603050405020304" pitchFamily="18" charset="0"/>
                <a:cs typeface="Times New Roman" panose="02020603050405020304" pitchFamily="18" charset="0"/>
              </a:rPr>
              <a:t>ерекшеліктерімен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және </a:t>
            </a:r>
            <a:r>
              <a:rPr lang="ru-RU" sz="4300" dirty="0">
                <a:latin typeface="Times New Roman" panose="02020603050405020304" pitchFamily="18" charset="0"/>
                <a:cs typeface="Times New Roman" panose="02020603050405020304" pitchFamily="18" charset="0"/>
              </a:rPr>
              <a:t>осы </a:t>
            </a:r>
            <a:r>
              <a:rPr lang="ru-RU" sz="4300" dirty="0" err="1">
                <a:latin typeface="Times New Roman" panose="02020603050405020304" pitchFamily="18" charset="0"/>
                <a:cs typeface="Times New Roman" panose="02020603050405020304" pitchFamily="18" charset="0"/>
              </a:rPr>
              <a:t>дамуға әсер ететін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факторлармен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байланысты</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тексерілетін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субъектілерді</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әртүрлі тәуекел дәрежесіне жатқызуға мүмкіндік беретін</a:t>
            </a:r>
            <a:r>
              <a:rPr lang="ru-RU" sz="4300" dirty="0">
                <a:latin typeface="Times New Roman" panose="02020603050405020304" pitchFamily="18" charset="0"/>
                <a:cs typeface="Times New Roman" panose="02020603050405020304" pitchFamily="18" charset="0"/>
              </a:rPr>
              <a:t> </a:t>
            </a:r>
            <a:r>
              <a:rPr lang="ru-RU" sz="4300" dirty="0" err="1">
                <a:latin typeface="Times New Roman" panose="02020603050405020304" pitchFamily="18" charset="0"/>
                <a:cs typeface="Times New Roman" panose="02020603050405020304" pitchFamily="18" charset="0"/>
              </a:rPr>
              <a:t>сандық және сапалық көрсеткіштердің жиынтығы</a:t>
            </a:r>
            <a:r>
              <a:rPr lang="ru-RU" sz="4300"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640960" cy="6480720"/>
          </a:xfrm>
        </p:spPr>
        <p:txBody>
          <a:bodyPr>
            <a:noAutofit/>
          </a:bodyPr>
          <a:lstStyle/>
          <a:p>
            <a:pPr marL="0" indent="0">
              <a:buNone/>
            </a:pPr>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санитариялық-эпидемиологиялық бақылау саласында</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жоғары тәуекел дәрежесі кезінде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айына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орташа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дәрежесі кезінде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тоқсанына 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болмашы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дәрежесі кезінде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жылына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сәулет, қала құрылысы және құрылыс саласында</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жоғары тәуекел дәрежесі кезінде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тоқсанына 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орташа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дәрежесі кезінде</a:t>
            </a:r>
            <a:r>
              <a:rPr lang="ru-RU" sz="1600" dirty="0">
                <a:latin typeface="Times New Roman" pitchFamily="18" charset="0"/>
                <a:cs typeface="Times New Roman" pitchFamily="18" charset="0"/>
              </a:rPr>
              <a:t> – жарты </a:t>
            </a:r>
            <a:r>
              <a:rPr lang="ru-RU" sz="1600" dirty="0" err="1">
                <a:latin typeface="Times New Roman" pitchFamily="18" charset="0"/>
                <a:cs typeface="Times New Roman" pitchFamily="18" charset="0"/>
              </a:rPr>
              <a:t>жылда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a:t>
            </a:r>
          </a:p>
          <a:p>
            <a:pPr marL="0" indent="361950">
              <a:buFont typeface="Wingdings" panose="05000000000000000000" pitchFamily="2" charset="2"/>
              <a:buChar char="§"/>
              <a:tabLst>
                <a:tab pos="361950" algn="l"/>
                <a:tab pos="449263" algn="l"/>
                <a:tab pos="534988" algn="l"/>
              </a:tabLst>
            </a:pPr>
            <a:r>
              <a:rPr lang="ru-RU" sz="1600" dirty="0" err="1">
                <a:latin typeface="Times New Roman" pitchFamily="18" charset="0"/>
                <a:cs typeface="Times New Roman" pitchFamily="18" charset="0"/>
              </a:rPr>
              <a:t>болмашы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дәрежесі кезінде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жылына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реттен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жиі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болмауға тиіс</a:t>
            </a:r>
            <a:r>
              <a:rPr lang="ru-RU" sz="1600" dirty="0">
                <a:latin typeface="Times New Roman" pitchFamily="18" charset="0"/>
                <a:cs typeface="Times New Roman" pitchFamily="18" charset="0"/>
              </a:rPr>
              <a:t>.</a:t>
            </a:r>
          </a:p>
          <a:p>
            <a:pPr marL="0" indent="0">
              <a:buNone/>
            </a:pPr>
            <a:r>
              <a:rPr lang="ru-RU" sz="1600" dirty="0" err="1">
                <a:latin typeface="Times New Roman" pitchFamily="18" charset="0"/>
                <a:cs typeface="Times New Roman" pitchFamily="18" charset="0"/>
              </a:rPr>
              <a:t>Тексерілетін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дәрежелері бойынша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бөлу сал­дарлардың ауырлығы тұрғысынан субъектінің маңыздылығы, </a:t>
            </a:r>
            <a:r>
              <a:rPr lang="ru-RU" sz="1600" dirty="0">
                <a:latin typeface="Times New Roman" pitchFamily="18" charset="0"/>
                <a:cs typeface="Times New Roman" pitchFamily="18" charset="0"/>
              </a:rPr>
              <a:t>осы </a:t>
            </a:r>
            <a:r>
              <a:rPr lang="ru-RU" sz="1600" dirty="0" err="1">
                <a:latin typeface="Times New Roman" pitchFamily="18" charset="0"/>
                <a:cs typeface="Times New Roman" pitchFamily="18" charset="0"/>
              </a:rPr>
              <a:t>Заңның </a:t>
            </a:r>
            <a:r>
              <a:rPr lang="ru-RU" sz="1600" dirty="0">
                <a:latin typeface="Times New Roman" pitchFamily="18" charset="0"/>
                <a:cs typeface="Times New Roman" pitchFamily="18" charset="0"/>
              </a:rPr>
              <a:t>5-бабына </a:t>
            </a:r>
            <a:r>
              <a:rPr lang="ru-RU" sz="1600" dirty="0" err="1">
                <a:latin typeface="Times New Roman" pitchFamily="18" charset="0"/>
                <a:cs typeface="Times New Roman" pitchFamily="18" charset="0"/>
              </a:rPr>
              <a:t>сәйкес Қазақстан Республикасының заң­на­ма­сында белгіленген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талаптарды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бұзушылықтардың салалық ста­тис­тикасы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сондай-ақ жоспардан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тыс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тексерулердің нәтижелері ескеріле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отырып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жүзеге асырылады</a:t>
            </a:r>
            <a:r>
              <a:rPr lang="ru-RU" sz="1600" dirty="0">
                <a:latin typeface="Times New Roman" pitchFamily="18" charset="0"/>
                <a:cs typeface="Times New Roman" pitchFamily="18" charset="0"/>
              </a:rPr>
              <a:t>. </a:t>
            </a:r>
          </a:p>
          <a:p>
            <a:pPr marL="0" indent="0">
              <a:buNone/>
            </a:pPr>
            <a:r>
              <a:rPr lang="ru-RU" sz="1600" dirty="0">
                <a:latin typeface="Times New Roman" pitchFamily="18" charset="0"/>
                <a:cs typeface="Times New Roman" pitchFamily="18" charset="0"/>
              </a:rPr>
              <a:t>3. </a:t>
            </a:r>
            <a:r>
              <a:rPr lang="ru-RU" sz="1600" dirty="0" err="1">
                <a:latin typeface="Times New Roman" pitchFamily="18" charset="0"/>
                <a:cs typeface="Times New Roman" pitchFamily="18" charset="0"/>
              </a:rPr>
              <a:t>Мемлекеттік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органдар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міндетті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ведомстволық есептіліктің, тек­серу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парақтарының нысандарына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тәуекел дәрежесін бағалау өл­шемдеріне, тексерулер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жүргізудің жыл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сайынғы жоспарына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қа­тысты актілерді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әзірлейді және бекітеді</a:t>
            </a:r>
            <a:r>
              <a:rPr lang="ru-RU" sz="1600" dirty="0">
                <a:latin typeface="Times New Roman" pitchFamily="18" charset="0"/>
                <a:cs typeface="Times New Roman" pitchFamily="18" charset="0"/>
              </a:rPr>
              <a:t>.</a:t>
            </a:r>
          </a:p>
          <a:p>
            <a:pPr marL="0" indent="0">
              <a:buNone/>
            </a:pPr>
            <a:r>
              <a:rPr lang="ru-RU" sz="1600" dirty="0">
                <a:solidFill>
                  <a:srgbClr val="FF0000"/>
                </a:solidFill>
                <a:latin typeface="Times New Roman" pitchFamily="18" charset="0"/>
                <a:cs typeface="Times New Roman" pitchFamily="18" charset="0"/>
              </a:rPr>
              <a:t>4. </a:t>
            </a:r>
            <a:r>
              <a:rPr lang="ru-RU" sz="1600" dirty="0" err="1">
                <a:solidFill>
                  <a:srgbClr val="FF0000"/>
                </a:solidFill>
                <a:latin typeface="Times New Roman" pitchFamily="18" charset="0"/>
                <a:cs typeface="Times New Roman" pitchFamily="18" charset="0"/>
              </a:rPr>
              <a:t>Жеке</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кәсіпкерлік саласындағы тәуекел дәрежесін бағалау өл­шемдері бақылау және қадағалау органдарының және кәсіпкерлік жөніндегі уәкілетті органның бірлескен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бұйрығымен бекітіледі</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жә­не мемлекеттік</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органдардың ресми</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интернет-ресурстарында</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жарияланады</a:t>
            </a:r>
            <a:r>
              <a:rPr lang="ru-RU" sz="1600" dirty="0">
                <a:solidFill>
                  <a:srgbClr val="FF0000"/>
                </a:solidFill>
                <a:latin typeface="Times New Roman" pitchFamily="18" charset="0"/>
                <a:cs typeface="Times New Roman" pitchFamily="18" charset="0"/>
              </a:rPr>
              <a:t>.</a:t>
            </a:r>
          </a:p>
          <a:p>
            <a:pPr marL="0" indent="0">
              <a:buNone/>
            </a:pPr>
            <a:r>
              <a:rPr lang="ru-RU" sz="1600" dirty="0" err="1">
                <a:solidFill>
                  <a:srgbClr val="FF0000"/>
                </a:solidFill>
                <a:latin typeface="Times New Roman" pitchFamily="18" charset="0"/>
                <a:cs typeface="Times New Roman" pitchFamily="18" charset="0"/>
              </a:rPr>
              <a:t>Тәуекел дәрежесін бағалау өлшемдері </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тексерілетін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субъек­тінің тікелей</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қызметімен, салалық </a:t>
            </a:r>
            <a:r>
              <a:rPr lang="ru-RU" sz="1600" dirty="0">
                <a:solidFill>
                  <a:srgbClr val="FF0000"/>
                </a:solidFill>
                <a:latin typeface="Times New Roman" pitchFamily="18" charset="0"/>
                <a:cs typeface="Times New Roman" pitchFamily="18" charset="0"/>
              </a:rPr>
              <a:t>даму </a:t>
            </a:r>
            <a:r>
              <a:rPr lang="ru-RU" sz="1600" dirty="0" err="1">
                <a:solidFill>
                  <a:srgbClr val="FF0000"/>
                </a:solidFill>
                <a:latin typeface="Times New Roman" pitchFamily="18" charset="0"/>
                <a:cs typeface="Times New Roman" pitchFamily="18" charset="0"/>
              </a:rPr>
              <a:t>ерекшеліктерімен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және </a:t>
            </a:r>
            <a:r>
              <a:rPr lang="ru-RU" sz="1600" dirty="0">
                <a:solidFill>
                  <a:srgbClr val="FF0000"/>
                </a:solidFill>
                <a:latin typeface="Times New Roman" pitchFamily="18" charset="0"/>
                <a:cs typeface="Times New Roman" pitchFamily="18" charset="0"/>
              </a:rPr>
              <a:t>осы </a:t>
            </a:r>
            <a:r>
              <a:rPr lang="ru-RU" sz="1600" dirty="0" err="1">
                <a:solidFill>
                  <a:srgbClr val="FF0000"/>
                </a:solidFill>
                <a:latin typeface="Times New Roman" pitchFamily="18" charset="0"/>
                <a:cs typeface="Times New Roman" pitchFamily="18" charset="0"/>
              </a:rPr>
              <a:t>дамуға әсер ететін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факторлармен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байланысты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тексерілетін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субъектілерді</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әртүрлі тәуекел дәрежесіне жатқызуға мүмкіндік беретін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сандық және сапалық көрсеткіштердің жиынтығы</a:t>
            </a:r>
            <a:r>
              <a:rPr lang="ru-RU" sz="1600" dirty="0">
                <a:solidFill>
                  <a:srgbClr val="FF0000"/>
                </a:solidFill>
                <a:latin typeface="Times New Roman"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1368152"/>
          </a:xfrm>
        </p:spPr>
        <p:txBody>
          <a:bodyPr>
            <a:normAutofit/>
          </a:bodyPr>
          <a:lstStyle/>
          <a:p>
            <a:r>
              <a:rPr lang="ru-RU" sz="2400" b="1" i="1" u="sng" dirty="0" err="1">
                <a:solidFill>
                  <a:srgbClr val="FF0000"/>
                </a:solidFill>
                <a:latin typeface="Times New Roman" pitchFamily="18" charset="0"/>
                <a:cs typeface="Times New Roman" pitchFamily="18" charset="0"/>
              </a:rPr>
              <a:t>Тексеру</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түрлері</a:t>
            </a:r>
            <a:r>
              <a:rPr lang="ru-RU" sz="2400" b="1" i="1" u="sng" dirty="0">
                <a:solidFill>
                  <a:srgbClr val="FF0000"/>
                </a:solidFill>
                <a:latin typeface="Times New Roman" pitchFamily="18" charset="0"/>
                <a:cs typeface="Times New Roman" pitchFamily="18" charset="0"/>
              </a:rPr>
              <a:t/>
            </a:r>
            <a:br>
              <a:rPr lang="ru-RU" sz="2400" b="1" i="1" u="sng" dirty="0">
                <a:solidFill>
                  <a:srgbClr val="FF0000"/>
                </a:solidFill>
                <a:latin typeface="Times New Roman" pitchFamily="18" charset="0"/>
                <a:cs typeface="Times New Roman" pitchFamily="18" charset="0"/>
              </a:rPr>
            </a:b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Тексерілетін</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субъектілерді</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тексеру</a:t>
            </a:r>
            <a:r>
              <a:rPr lang="ru-RU" sz="2400" b="1" i="1" u="sng" dirty="0">
                <a:solidFill>
                  <a:srgbClr val="FF0000"/>
                </a:solidFill>
                <a:latin typeface="Times New Roman" pitchFamily="18" charset="0"/>
                <a:cs typeface="Times New Roman" pitchFamily="18" charset="0"/>
              </a:rPr>
              <a:t> </a:t>
            </a:r>
            <a:r>
              <a:rPr lang="ru-RU" sz="2400" b="1" i="1" u="sng" dirty="0" err="1">
                <a:solidFill>
                  <a:srgbClr val="FF0000"/>
                </a:solidFill>
                <a:latin typeface="Times New Roman" pitchFamily="18" charset="0"/>
                <a:cs typeface="Times New Roman" pitchFamily="18" charset="0"/>
              </a:rPr>
              <a:t>мынадай</a:t>
            </a:r>
            <a:r>
              <a:rPr lang="ru-RU" sz="2400" b="1" i="1" u="sng" dirty="0">
                <a:solidFill>
                  <a:srgbClr val="FF0000"/>
                </a:solidFill>
                <a:latin typeface="Times New Roman" pitchFamily="18" charset="0"/>
                <a:cs typeface="Times New Roman" pitchFamily="18" charset="0"/>
              </a:rPr>
              <a:t> </a:t>
            </a:r>
            <a:r>
              <a:rPr lang="ru-RU" sz="2400" b="1" i="1" u="sng" dirty="0" err="1" smtClean="0">
                <a:solidFill>
                  <a:srgbClr val="FF0000"/>
                </a:solidFill>
                <a:latin typeface="Times New Roman" pitchFamily="18" charset="0"/>
                <a:cs typeface="Times New Roman" pitchFamily="18" charset="0"/>
              </a:rPr>
              <a:t>түрлерге</a:t>
            </a:r>
            <a:endParaRPr lang="ru-RU" sz="2400" b="1" i="1" u="sng" dirty="0">
              <a:solidFill>
                <a:srgbClr val="FF0000"/>
              </a:solidFill>
            </a:endParaRPr>
          </a:p>
        </p:txBody>
      </p:sp>
      <p:sp>
        <p:nvSpPr>
          <p:cNvPr id="3" name="Содержимое 2"/>
          <p:cNvSpPr>
            <a:spLocks noGrp="1"/>
          </p:cNvSpPr>
          <p:nvPr>
            <p:ph idx="1"/>
          </p:nvPr>
        </p:nvSpPr>
        <p:spPr>
          <a:xfrm>
            <a:off x="251520" y="1600200"/>
            <a:ext cx="8568952" cy="4525963"/>
          </a:xfrm>
        </p:spPr>
        <p:txBody>
          <a:bodyPr>
            <a:normAutofit fontScale="70000" lnSpcReduction="20000"/>
          </a:bodyPr>
          <a:lstStyle/>
          <a:p>
            <a:pPr marL="0" indent="0">
              <a:buNone/>
            </a:pPr>
            <a:r>
              <a:rPr lang="ru-RU" dirty="0">
                <a:solidFill>
                  <a:srgbClr val="002060"/>
                </a:solidFill>
                <a:latin typeface="Times New Roman" pitchFamily="18" charset="0"/>
                <a:cs typeface="Times New Roman" pitchFamily="18" charset="0"/>
              </a:rPr>
              <a:t>1) </a:t>
            </a:r>
            <a:r>
              <a:rPr lang="ru-RU" dirty="0" err="1">
                <a:solidFill>
                  <a:srgbClr val="002060"/>
                </a:solidFill>
                <a:latin typeface="Times New Roman" pitchFamily="18" charset="0"/>
                <a:cs typeface="Times New Roman" pitchFamily="18" charset="0"/>
              </a:rPr>
              <a:t>жоспарлы</a:t>
            </a:r>
            <a:r>
              <a:rPr lang="ru-RU" dirty="0">
                <a:solidFill>
                  <a:srgbClr val="002060"/>
                </a:solidFill>
                <a:latin typeface="Times New Roman" pitchFamily="18" charset="0"/>
                <a:cs typeface="Times New Roman" pitchFamily="18" charset="0"/>
              </a:rPr>
              <a:t>;</a:t>
            </a:r>
          </a:p>
          <a:p>
            <a:pPr marL="0" indent="0">
              <a:buNone/>
            </a:pPr>
            <a:r>
              <a:rPr lang="ru-RU" dirty="0">
                <a:solidFill>
                  <a:srgbClr val="002060"/>
                </a:solidFill>
                <a:latin typeface="Times New Roman" pitchFamily="18" charset="0"/>
                <a:cs typeface="Times New Roman" pitchFamily="18" charset="0"/>
              </a:rPr>
              <a:t>2) </a:t>
            </a:r>
            <a:r>
              <a:rPr lang="ru-RU" dirty="0" err="1">
                <a:solidFill>
                  <a:srgbClr val="002060"/>
                </a:solidFill>
                <a:latin typeface="Times New Roman" pitchFamily="18" charset="0"/>
                <a:cs typeface="Times New Roman" pitchFamily="18" charset="0"/>
              </a:rPr>
              <a:t>жоспардан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тыс</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бөлінеді</a:t>
            </a:r>
            <a:r>
              <a:rPr lang="ru-RU" dirty="0">
                <a:solidFill>
                  <a:srgbClr val="002060"/>
                </a:solidFill>
                <a:latin typeface="Times New Roman" pitchFamily="18" charset="0"/>
                <a:cs typeface="Times New Roman" pitchFamily="18" charset="0"/>
              </a:rPr>
              <a:t>.</a:t>
            </a:r>
          </a:p>
          <a:p>
            <a:r>
              <a:rPr lang="ru-RU" dirty="0" err="1">
                <a:solidFill>
                  <a:srgbClr val="002060"/>
                </a:solidFill>
                <a:latin typeface="Times New Roman" pitchFamily="18" charset="0"/>
                <a:cs typeface="Times New Roman" pitchFamily="18" charset="0"/>
              </a:rPr>
              <a:t>Жоспарлы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тексеру</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уәкілетті </a:t>
            </a:r>
            <a:r>
              <a:rPr lang="ru-RU" dirty="0">
                <a:solidFill>
                  <a:srgbClr val="002060"/>
                </a:solidFill>
                <a:latin typeface="Times New Roman" pitchFamily="18" charset="0"/>
                <a:cs typeface="Times New Roman" pitchFamily="18" charset="0"/>
              </a:rPr>
              <a:t>орган </a:t>
            </a:r>
            <a:r>
              <a:rPr lang="ru-RU" dirty="0" err="1">
                <a:solidFill>
                  <a:srgbClr val="002060"/>
                </a:solidFill>
                <a:latin typeface="Times New Roman" pitchFamily="18" charset="0"/>
                <a:cs typeface="Times New Roman" pitchFamily="18" charset="0"/>
              </a:rPr>
              <a:t>тәуекелдерді бағалау жүйесіне сәйкес және адамның өмірі </a:t>
            </a:r>
            <a:r>
              <a:rPr lang="ru-RU" dirty="0">
                <a:solidFill>
                  <a:srgbClr val="002060"/>
                </a:solidFill>
                <a:latin typeface="Times New Roman" pitchFamily="18" charset="0"/>
                <a:cs typeface="Times New Roman" pitchFamily="18" charset="0"/>
              </a:rPr>
              <a:t>мен </a:t>
            </a:r>
            <a:r>
              <a:rPr lang="ru-RU" dirty="0" err="1">
                <a:solidFill>
                  <a:srgbClr val="002060"/>
                </a:solidFill>
                <a:latin typeface="Times New Roman" pitchFamily="18" charset="0"/>
                <a:cs typeface="Times New Roman" pitchFamily="18" charset="0"/>
              </a:rPr>
              <a:t>денсаулығына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қоршаған ортаға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жеке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және заңды тұлғалардың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мемлекеттің заңды мүдделеріне төнген қатерлердің алдын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алу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мақсатында алдыңғы тексерулерге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қатысты белгіленген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уақыт аралықтарын ескере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отырып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бекіткен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тексерулердің жоспары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негізінде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нақты тексерілетін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субъектіге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қатысты бақылау және қадағалау </a:t>
            </a:r>
            <a:r>
              <a:rPr lang="ru-RU" dirty="0">
                <a:solidFill>
                  <a:srgbClr val="002060"/>
                </a:solidFill>
                <a:latin typeface="Times New Roman" pitchFamily="18" charset="0"/>
                <a:cs typeface="Times New Roman" pitchFamily="18" charset="0"/>
              </a:rPr>
              <a:t>органы </a:t>
            </a:r>
            <a:r>
              <a:rPr lang="ru-RU" dirty="0" err="1">
                <a:solidFill>
                  <a:srgbClr val="002060"/>
                </a:solidFill>
                <a:latin typeface="Times New Roman" pitchFamily="18" charset="0"/>
                <a:cs typeface="Times New Roman" pitchFamily="18" charset="0"/>
              </a:rPr>
              <a:t>тағайындайтын тексеру</a:t>
            </a:r>
            <a:r>
              <a:rPr lang="ru-RU" dirty="0">
                <a:solidFill>
                  <a:srgbClr val="002060"/>
                </a:solidFill>
                <a:latin typeface="Times New Roman" pitchFamily="18" charset="0"/>
                <a:cs typeface="Times New Roman" pitchFamily="18" charset="0"/>
              </a:rPr>
              <a:t>.</a:t>
            </a:r>
          </a:p>
          <a:p>
            <a:r>
              <a:rPr lang="ru-RU" dirty="0" err="1">
                <a:solidFill>
                  <a:srgbClr val="002060"/>
                </a:solidFill>
                <a:latin typeface="Times New Roman" pitchFamily="18" charset="0"/>
                <a:cs typeface="Times New Roman" pitchFamily="18" charset="0"/>
              </a:rPr>
              <a:t>Жоспардан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тыс</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тексеру</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бақылау және қадағалау </a:t>
            </a:r>
            <a:r>
              <a:rPr lang="ru-RU" dirty="0">
                <a:solidFill>
                  <a:srgbClr val="002060"/>
                </a:solidFill>
                <a:latin typeface="Times New Roman" pitchFamily="18" charset="0"/>
                <a:cs typeface="Times New Roman" pitchFamily="18" charset="0"/>
              </a:rPr>
              <a:t>органы </a:t>
            </a:r>
            <a:r>
              <a:rPr lang="ru-RU" dirty="0" err="1">
                <a:solidFill>
                  <a:srgbClr val="002060"/>
                </a:solidFill>
                <a:latin typeface="Times New Roman" pitchFamily="18" charset="0"/>
                <a:cs typeface="Times New Roman" pitchFamily="18" charset="0"/>
              </a:rPr>
              <a:t>адам­ның өмірі </a:t>
            </a:r>
            <a:r>
              <a:rPr lang="ru-RU" dirty="0">
                <a:solidFill>
                  <a:srgbClr val="002060"/>
                </a:solidFill>
                <a:latin typeface="Times New Roman" pitchFamily="18" charset="0"/>
                <a:cs typeface="Times New Roman" pitchFamily="18" charset="0"/>
              </a:rPr>
              <a:t>мен </a:t>
            </a:r>
            <a:r>
              <a:rPr lang="ru-RU" dirty="0" err="1">
                <a:solidFill>
                  <a:srgbClr val="002060"/>
                </a:solidFill>
                <a:latin typeface="Times New Roman" pitchFamily="18" charset="0"/>
                <a:cs typeface="Times New Roman" pitchFamily="18" charset="0"/>
              </a:rPr>
              <a:t>денсаулығына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қоршаған ортаға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жеке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және заңды тұлғалардың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мемлекеттің заңды мүдделеріне тікелей</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төнген қатерлерді жою</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мақсатында нақты тексерілетін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субъектіге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қатысты тағайындайтын тексеру</a:t>
            </a:r>
            <a:r>
              <a:rPr lang="ru-RU" dirty="0">
                <a:solidFill>
                  <a:srgbClr val="002060"/>
                </a:solidFill>
                <a:latin typeface="Times New Roman" pitchFamily="18" charset="0"/>
                <a:cs typeface="Times New Roman" pitchFamily="18" charset="0"/>
              </a:rPr>
              <a:t>.</a:t>
            </a:r>
          </a:p>
          <a:p>
            <a:endParaRPr lang="ru-RU" dirty="0">
              <a:solidFill>
                <a:srgbClr val="00206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2440</Words>
  <Application>Microsoft Office PowerPoint</Application>
  <PresentationFormat>Экран (4:3)</PresentationFormat>
  <Paragraphs>140</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Times New Roman</vt:lpstr>
      <vt:lpstr>Wingdings</vt:lpstr>
      <vt:lpstr>Тема Office</vt:lpstr>
      <vt:lpstr>Кәсіпкерлік қызметті мемлекеттік бақылау және қадағалау</vt:lpstr>
      <vt:lpstr>Мемлекеттік бақылау және қадағалау</vt:lpstr>
      <vt:lpstr>Тексерілетін субъектілердің қызметіне қойылатын талаптар </vt:lpstr>
      <vt:lpstr>Құқық қорғау органдарының бақылауды және қадағалауды жүзеге асыруы кезіндегі жеке кәсіпкерлік субъектілерінің кепілдіктері</vt:lpstr>
      <vt:lpstr>Бақылаудың және қадағалаудың қағидаттары мен міндеттері </vt:lpstr>
      <vt:lpstr>Бақылау және қадағалау органдарының құзыреті Бақылау және қадағалау органдары:</vt:lpstr>
      <vt:lpstr>Тәуекелдерді бағалау жүйесі</vt:lpstr>
      <vt:lpstr>Презентация PowerPoint</vt:lpstr>
      <vt:lpstr>Тексеру түрлері  Тексерілетін субъектілерді тексеру мынадай түрлерге</vt:lpstr>
      <vt:lpstr>Тексерілетін субъектілерді жоспардан тыс тексеруге: </vt:lpstr>
      <vt:lpstr>Презентация PowerPoint</vt:lpstr>
      <vt:lpstr>Тексерулерді тағайындау туралы акт</vt:lpstr>
      <vt:lpstr>Тексеруді жүргізу тәртібі</vt:lpstr>
      <vt:lpstr>Презентация PowerPoint</vt:lpstr>
      <vt:lpstr>Тексеру жүргізу мерзімі  </vt:lpstr>
      <vt:lpstr>Презентация PowerPoint</vt:lpstr>
      <vt:lpstr>Мемлекеттік бақылаудың және қадағалаудың міндеттері ҚР Кәсіпкерлік кодексі 130 бабына сәйқес мемлекеттік бақылаудың және қадағалаудың міндеттері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Кәсіпкерлік қызметті мемлекеттік бақылау</dc:title>
  <dc:creator>Администратор</dc:creator>
  <cp:lastModifiedBy>User</cp:lastModifiedBy>
  <cp:revision>30</cp:revision>
  <dcterms:created xsi:type="dcterms:W3CDTF">2011-05-19T03:16:25Z</dcterms:created>
  <dcterms:modified xsi:type="dcterms:W3CDTF">2026-04-06T03:39:51Z</dcterms:modified>
</cp:coreProperties>
</file>